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80"/>
  </p:notesMasterIdLst>
  <p:handoutMasterIdLst>
    <p:handoutMasterId r:id="rId81"/>
  </p:handoutMasterIdLst>
  <p:sldIdLst>
    <p:sldId id="256" r:id="rId2"/>
    <p:sldId id="349" r:id="rId3"/>
    <p:sldId id="474" r:id="rId4"/>
    <p:sldId id="441" r:id="rId5"/>
    <p:sldId id="475" r:id="rId6"/>
    <p:sldId id="442" r:id="rId7"/>
    <p:sldId id="476" r:id="rId8"/>
    <p:sldId id="443" r:id="rId9"/>
    <p:sldId id="477" r:id="rId10"/>
    <p:sldId id="444" r:id="rId11"/>
    <p:sldId id="406" r:id="rId12"/>
    <p:sldId id="445" r:id="rId13"/>
    <p:sldId id="396" r:id="rId14"/>
    <p:sldId id="446" r:id="rId15"/>
    <p:sldId id="404" r:id="rId16"/>
    <p:sldId id="447" r:id="rId17"/>
    <p:sldId id="394" r:id="rId18"/>
    <p:sldId id="448" r:id="rId19"/>
    <p:sldId id="405" r:id="rId20"/>
    <p:sldId id="449" r:id="rId21"/>
    <p:sldId id="401" r:id="rId22"/>
    <p:sldId id="450" r:id="rId23"/>
    <p:sldId id="419" r:id="rId24"/>
    <p:sldId id="451" r:id="rId25"/>
    <p:sldId id="421" r:id="rId26"/>
    <p:sldId id="452" r:id="rId27"/>
    <p:sldId id="398" r:id="rId28"/>
    <p:sldId id="453" r:id="rId29"/>
    <p:sldId id="407" r:id="rId30"/>
    <p:sldId id="454" r:id="rId31"/>
    <p:sldId id="400" r:id="rId32"/>
    <p:sldId id="455" r:id="rId33"/>
    <p:sldId id="408" r:id="rId34"/>
    <p:sldId id="456" r:id="rId35"/>
    <p:sldId id="402" r:id="rId36"/>
    <p:sldId id="457" r:id="rId37"/>
    <p:sldId id="409" r:id="rId38"/>
    <p:sldId id="458" r:id="rId39"/>
    <p:sldId id="423" r:id="rId40"/>
    <p:sldId id="459" r:id="rId41"/>
    <p:sldId id="473" r:id="rId42"/>
    <p:sldId id="460" r:id="rId43"/>
    <p:sldId id="426" r:id="rId44"/>
    <p:sldId id="461" r:id="rId45"/>
    <p:sldId id="403" r:id="rId46"/>
    <p:sldId id="462" r:id="rId47"/>
    <p:sldId id="429" r:id="rId48"/>
    <p:sldId id="463" r:id="rId49"/>
    <p:sldId id="431" r:id="rId50"/>
    <p:sldId id="464" r:id="rId51"/>
    <p:sldId id="410" r:id="rId52"/>
    <p:sldId id="465" r:id="rId53"/>
    <p:sldId id="395" r:id="rId54"/>
    <p:sldId id="466" r:id="rId55"/>
    <p:sldId id="411" r:id="rId56"/>
    <p:sldId id="467" r:id="rId57"/>
    <p:sldId id="397" r:id="rId58"/>
    <p:sldId id="468" r:id="rId59"/>
    <p:sldId id="412" r:id="rId60"/>
    <p:sldId id="469" r:id="rId61"/>
    <p:sldId id="399" r:id="rId62"/>
    <p:sldId id="470" r:id="rId63"/>
    <p:sldId id="415" r:id="rId64"/>
    <p:sldId id="471" r:id="rId65"/>
    <p:sldId id="417" r:id="rId66"/>
    <p:sldId id="440" r:id="rId67"/>
    <p:sldId id="418" r:id="rId68"/>
    <p:sldId id="439" r:id="rId69"/>
    <p:sldId id="433" r:id="rId70"/>
    <p:sldId id="438" r:id="rId71"/>
    <p:sldId id="328" r:id="rId72"/>
    <p:sldId id="437" r:id="rId73"/>
    <p:sldId id="384" r:id="rId74"/>
    <p:sldId id="436" r:id="rId75"/>
    <p:sldId id="385" r:id="rId76"/>
    <p:sldId id="434" r:id="rId77"/>
    <p:sldId id="386" r:id="rId78"/>
    <p:sldId id="435" r:id="rId79"/>
  </p:sldIdLst>
  <p:sldSz cx="7559675" cy="5327650"/>
  <p:notesSz cx="6858000" cy="9144000"/>
  <p:embeddedFontLst>
    <p:embeddedFont>
      <p:font typeface="Calibri" panose="020F0502020204030204" pitchFamily="34" charset="0"/>
      <p:regular r:id="rId82"/>
      <p:bold r:id="rId83"/>
      <p:italic r:id="rId84"/>
      <p:boldItalic r:id="rId85"/>
    </p:embeddedFont>
    <p:embeddedFont>
      <p:font typeface="Calibri Light" panose="020F0302020204030204" pitchFamily="34" charset="0"/>
      <p:regular r:id="rId86"/>
      <p:italic r:id="rId87"/>
    </p:embeddedFont>
    <p:embeddedFont>
      <p:font typeface="Marvel" pitchFamily="2" charset="0"/>
      <p:regular r:id="rId88"/>
    </p:embeddedFont>
    <p:embeddedFont>
      <p:font typeface="Noto Sans Mono CJK TC Bold" panose="020B0500000000000000" pitchFamily="34" charset="-128"/>
      <p:bold r:id="rId89"/>
    </p:embeddedFont>
    <p:embeddedFont>
      <p:font typeface="Noto Sans Mono CJK TC Regular" panose="020B0500000000000000" pitchFamily="34" charset="-128"/>
      <p:regular r:id="rId90"/>
    </p:embeddedFont>
    <p:embeddedFont>
      <p:font typeface="Ubuntu" panose="020B0504030602030204" pitchFamily="34" charset="0"/>
      <p:regular r:id="rId91"/>
      <p:bold r:id="rId92"/>
      <p:italic r:id="rId93"/>
      <p:boldItalic r:id="rId94"/>
    </p:embeddedFont>
    <p:embeddedFont>
      <p:font typeface="Ubuntu Light" panose="020B0304030602030204" pitchFamily="34" charset="0"/>
      <p:regular r:id="rId95"/>
      <p:italic r:id="rId96"/>
    </p:embeddedFont>
    <p:embeddedFont>
      <p:font typeface="WLM Carton" pitchFamily="2" charset="0"/>
      <p:regular r:id="rId9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A5E"/>
    <a:srgbClr val="DE8445"/>
    <a:srgbClr val="FFC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37"/>
    <p:restoredTop sz="96160"/>
  </p:normalViewPr>
  <p:slideViewPr>
    <p:cSldViewPr snapToGrid="0" snapToObjects="1">
      <p:cViewPr varScale="1">
        <p:scale>
          <a:sx n="260" d="100"/>
          <a:sy n="260" d="100"/>
        </p:scale>
        <p:origin x="176" y="448"/>
      </p:cViewPr>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168" d="100"/>
          <a:sy n="168" d="100"/>
        </p:scale>
        <p:origin x="5432"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4.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2.fntdata"/><Relationship Id="rId98" Type="http://schemas.openxmlformats.org/officeDocument/2006/relationships/presProps" Target="pres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E410B-33F7-E748-B7E2-A485D206CA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7F08879-9CA2-9F4B-9444-7B0A26D732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7344EB-CB31-CA41-9D21-832AA6F7C650}" type="datetimeFigureOut">
              <a:rPr lang="en-US" smtClean="0"/>
              <a:t>1/20/21</a:t>
            </a:fld>
            <a:endParaRPr lang="en-US"/>
          </a:p>
        </p:txBody>
      </p:sp>
      <p:sp>
        <p:nvSpPr>
          <p:cNvPr id="4" name="Footer Placeholder 3">
            <a:extLst>
              <a:ext uri="{FF2B5EF4-FFF2-40B4-BE49-F238E27FC236}">
                <a16:creationId xmlns:a16="http://schemas.microsoft.com/office/drawing/2014/main" id="{07A08150-4DAA-EC4C-BEC1-5293939BFC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1F9FC6-A6BD-B449-97F7-80B1991AA9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D1A66F-8AAB-CA43-A2A8-4A380AD42FB5}" type="slidenum">
              <a:rPr lang="en-US" smtClean="0"/>
              <a:t>‹#›</a:t>
            </a:fld>
            <a:endParaRPr lang="en-US"/>
          </a:p>
        </p:txBody>
      </p:sp>
    </p:spTree>
    <p:extLst>
      <p:ext uri="{BB962C8B-B14F-4D97-AF65-F5344CB8AC3E}">
        <p14:creationId xmlns:p14="http://schemas.microsoft.com/office/powerpoint/2010/main" val="2271963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EB6E1-6DC5-DF49-9A9A-F4C85D0F08E3}" type="datetimeFigureOut">
              <a:rPr lang="en-NL" smtClean="0"/>
              <a:t>1/20/21</a:t>
            </a:fld>
            <a:endParaRPr lang="en-NL"/>
          </a:p>
        </p:txBody>
      </p:sp>
      <p:sp>
        <p:nvSpPr>
          <p:cNvPr id="4" name="Slide Image Placeholder 3"/>
          <p:cNvSpPr>
            <a:spLocks noGrp="1" noRot="1" noChangeAspect="1"/>
          </p:cNvSpPr>
          <p:nvPr>
            <p:ph type="sldImg" idx="2"/>
          </p:nvPr>
        </p:nvSpPr>
        <p:spPr>
          <a:xfrm>
            <a:off x="1239838" y="1143000"/>
            <a:ext cx="4378325"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0114D0-54EC-2541-891C-414F49E4331F}" type="slidenum">
              <a:rPr lang="en-NL" smtClean="0"/>
              <a:t>‹#›</a:t>
            </a:fld>
            <a:endParaRPr lang="en-NL"/>
          </a:p>
        </p:txBody>
      </p:sp>
    </p:spTree>
    <p:extLst>
      <p:ext uri="{BB962C8B-B14F-4D97-AF65-F5344CB8AC3E}">
        <p14:creationId xmlns:p14="http://schemas.microsoft.com/office/powerpoint/2010/main" val="564474877"/>
      </p:ext>
    </p:extLst>
  </p:cSld>
  <p:clrMap bg1="lt1" tx1="dk1" bg2="lt2" tx2="dk2" accent1="accent1" accent2="accent2" accent3="accent3" accent4="accent4" accent5="accent5" accent6="accent6" hlink="hlink" folHlink="folHlink"/>
  <p:notesStyle>
    <a:lvl1pPr marL="0" algn="l" defTabSz="618592" rtl="0" eaLnBrk="1" latinLnBrk="0" hangingPunct="1">
      <a:defRPr sz="812" kern="1200">
        <a:solidFill>
          <a:schemeClr val="tx1"/>
        </a:solidFill>
        <a:latin typeface="+mn-lt"/>
        <a:ea typeface="+mn-ea"/>
        <a:cs typeface="+mn-cs"/>
      </a:defRPr>
    </a:lvl1pPr>
    <a:lvl2pPr marL="309296" algn="l" defTabSz="618592" rtl="0" eaLnBrk="1" latinLnBrk="0" hangingPunct="1">
      <a:defRPr sz="812" kern="1200">
        <a:solidFill>
          <a:schemeClr val="tx1"/>
        </a:solidFill>
        <a:latin typeface="+mn-lt"/>
        <a:ea typeface="+mn-ea"/>
        <a:cs typeface="+mn-cs"/>
      </a:defRPr>
    </a:lvl2pPr>
    <a:lvl3pPr marL="618592" algn="l" defTabSz="618592" rtl="0" eaLnBrk="1" latinLnBrk="0" hangingPunct="1">
      <a:defRPr sz="812" kern="1200">
        <a:solidFill>
          <a:schemeClr val="tx1"/>
        </a:solidFill>
        <a:latin typeface="+mn-lt"/>
        <a:ea typeface="+mn-ea"/>
        <a:cs typeface="+mn-cs"/>
      </a:defRPr>
    </a:lvl3pPr>
    <a:lvl4pPr marL="927887" algn="l" defTabSz="618592" rtl="0" eaLnBrk="1" latinLnBrk="0" hangingPunct="1">
      <a:defRPr sz="812" kern="1200">
        <a:solidFill>
          <a:schemeClr val="tx1"/>
        </a:solidFill>
        <a:latin typeface="+mn-lt"/>
        <a:ea typeface="+mn-ea"/>
        <a:cs typeface="+mn-cs"/>
      </a:defRPr>
    </a:lvl4pPr>
    <a:lvl5pPr marL="1237183" algn="l" defTabSz="618592" rtl="0" eaLnBrk="1" latinLnBrk="0" hangingPunct="1">
      <a:defRPr sz="812" kern="1200">
        <a:solidFill>
          <a:schemeClr val="tx1"/>
        </a:solidFill>
        <a:latin typeface="+mn-lt"/>
        <a:ea typeface="+mn-ea"/>
        <a:cs typeface="+mn-cs"/>
      </a:defRPr>
    </a:lvl5pPr>
    <a:lvl6pPr marL="1546479" algn="l" defTabSz="618592" rtl="0" eaLnBrk="1" latinLnBrk="0" hangingPunct="1">
      <a:defRPr sz="812" kern="1200">
        <a:solidFill>
          <a:schemeClr val="tx1"/>
        </a:solidFill>
        <a:latin typeface="+mn-lt"/>
        <a:ea typeface="+mn-ea"/>
        <a:cs typeface="+mn-cs"/>
      </a:defRPr>
    </a:lvl6pPr>
    <a:lvl7pPr marL="1855775" algn="l" defTabSz="618592" rtl="0" eaLnBrk="1" latinLnBrk="0" hangingPunct="1">
      <a:defRPr sz="812" kern="1200">
        <a:solidFill>
          <a:schemeClr val="tx1"/>
        </a:solidFill>
        <a:latin typeface="+mn-lt"/>
        <a:ea typeface="+mn-ea"/>
        <a:cs typeface="+mn-cs"/>
      </a:defRPr>
    </a:lvl7pPr>
    <a:lvl8pPr marL="2165071" algn="l" defTabSz="618592" rtl="0" eaLnBrk="1" latinLnBrk="0" hangingPunct="1">
      <a:defRPr sz="812" kern="1200">
        <a:solidFill>
          <a:schemeClr val="tx1"/>
        </a:solidFill>
        <a:latin typeface="+mn-lt"/>
        <a:ea typeface="+mn-ea"/>
        <a:cs typeface="+mn-cs"/>
      </a:defRPr>
    </a:lvl8pPr>
    <a:lvl9pPr marL="2474366" algn="l" defTabSz="618592" rtl="0" eaLnBrk="1" latinLnBrk="0" hangingPunct="1">
      <a:defRPr sz="8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800" dirty="0"/>
          </a:p>
        </p:txBody>
      </p:sp>
      <p:sp>
        <p:nvSpPr>
          <p:cNvPr id="4" name="Slide Number Placeholder 3"/>
          <p:cNvSpPr>
            <a:spLocks noGrp="1"/>
          </p:cNvSpPr>
          <p:nvPr>
            <p:ph type="sldNum" sz="quarter" idx="5"/>
          </p:nvPr>
        </p:nvSpPr>
        <p:spPr/>
        <p:txBody>
          <a:bodyPr/>
          <a:lstStyle/>
          <a:p>
            <a:fld id="{875ACA63-7DE8-8047-80BD-34736BBB0209}" type="slidenum">
              <a:rPr lang="en-NL" smtClean="0"/>
              <a:t>2</a:t>
            </a:fld>
            <a:endParaRPr lang="en-NL"/>
          </a:p>
        </p:txBody>
      </p:sp>
    </p:spTree>
    <p:extLst>
      <p:ext uri="{BB962C8B-B14F-4D97-AF65-F5344CB8AC3E}">
        <p14:creationId xmlns:p14="http://schemas.microsoft.com/office/powerpoint/2010/main" val="1933494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240114D0-54EC-2541-891C-414F49E4331F}" type="slidenum">
              <a:rPr lang="en-NL" smtClean="0"/>
              <a:t>77</a:t>
            </a:fld>
            <a:endParaRPr lang="en-NL"/>
          </a:p>
        </p:txBody>
      </p:sp>
    </p:spTree>
    <p:extLst>
      <p:ext uri="{BB962C8B-B14F-4D97-AF65-F5344CB8AC3E}">
        <p14:creationId xmlns:p14="http://schemas.microsoft.com/office/powerpoint/2010/main" val="3790024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871910"/>
            <a:ext cx="6425724" cy="1854811"/>
          </a:xfrm>
        </p:spPr>
        <p:txBody>
          <a:bodyPr anchor="b"/>
          <a:lstStyle>
            <a:lvl1pPr algn="ctr">
              <a:defRPr sz="4661"/>
            </a:lvl1pPr>
          </a:lstStyle>
          <a:p>
            <a:r>
              <a:rPr lang="en-GB"/>
              <a:t>Click to edit Master title style</a:t>
            </a:r>
            <a:endParaRPr lang="en-US" dirty="0"/>
          </a:p>
        </p:txBody>
      </p:sp>
      <p:sp>
        <p:nvSpPr>
          <p:cNvPr id="3" name="Subtitle 2"/>
          <p:cNvSpPr>
            <a:spLocks noGrp="1"/>
          </p:cNvSpPr>
          <p:nvPr>
            <p:ph type="subTitle" idx="1"/>
          </p:nvPr>
        </p:nvSpPr>
        <p:spPr>
          <a:xfrm>
            <a:off x="944960" y="2798250"/>
            <a:ext cx="5669756" cy="1286282"/>
          </a:xfrm>
        </p:spPr>
        <p:txBody>
          <a:bodyPr/>
          <a:lstStyle>
            <a:lvl1pPr marL="0" indent="0" algn="ctr">
              <a:buNone/>
              <a:defRPr sz="1865"/>
            </a:lvl1pPr>
            <a:lvl2pPr marL="355199" indent="0" algn="ctr">
              <a:buNone/>
              <a:defRPr sz="1554"/>
            </a:lvl2pPr>
            <a:lvl3pPr marL="710397" indent="0" algn="ctr">
              <a:buNone/>
              <a:defRPr sz="1398"/>
            </a:lvl3pPr>
            <a:lvl4pPr marL="1065596" indent="0" algn="ctr">
              <a:buNone/>
              <a:defRPr sz="1243"/>
            </a:lvl4pPr>
            <a:lvl5pPr marL="1420795" indent="0" algn="ctr">
              <a:buNone/>
              <a:defRPr sz="1243"/>
            </a:lvl5pPr>
            <a:lvl6pPr marL="1775993" indent="0" algn="ctr">
              <a:buNone/>
              <a:defRPr sz="1243"/>
            </a:lvl6pPr>
            <a:lvl7pPr marL="2131192" indent="0" algn="ctr">
              <a:buNone/>
              <a:defRPr sz="1243"/>
            </a:lvl7pPr>
            <a:lvl8pPr marL="2486391" indent="0" algn="ctr">
              <a:buNone/>
              <a:defRPr sz="1243"/>
            </a:lvl8pPr>
            <a:lvl9pPr marL="2841589" indent="0" algn="ctr">
              <a:buNone/>
              <a:defRPr sz="124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68269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982FE4D0-B4B9-CA49-AE61-ACEFB14A07F5}"/>
              </a:ext>
            </a:extLst>
          </p:cNvPr>
          <p:cNvSpPr/>
          <p:nvPr userDrawn="1"/>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31" name="Rectangle 30">
            <a:extLst>
              <a:ext uri="{FF2B5EF4-FFF2-40B4-BE49-F238E27FC236}">
                <a16:creationId xmlns:a16="http://schemas.microsoft.com/office/drawing/2014/main" id="{3F0FEDFE-642F-7A44-9B6B-29AAE28B3BF4}"/>
              </a:ext>
            </a:extLst>
          </p:cNvPr>
          <p:cNvSpPr/>
          <p:nvPr userDrawn="1"/>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51" name="Title 1">
            <a:extLst>
              <a:ext uri="{FF2B5EF4-FFF2-40B4-BE49-F238E27FC236}">
                <a16:creationId xmlns:a16="http://schemas.microsoft.com/office/drawing/2014/main" id="{1FE23C19-4AEF-614B-96AD-2DBF333D0FB0}"/>
              </a:ext>
            </a:extLst>
          </p:cNvPr>
          <p:cNvSpPr>
            <a:spLocks noGrp="1"/>
          </p:cNvSpPr>
          <p:nvPr>
            <p:ph type="title" hasCustomPrompt="1"/>
          </p:nvPr>
        </p:nvSpPr>
        <p:spPr>
          <a:xfrm>
            <a:off x="1053974" y="916216"/>
            <a:ext cx="5489349" cy="1496699"/>
          </a:xfrm>
          <a:noFill/>
        </p:spPr>
        <p:txBody>
          <a:bodyPr anchor="b">
            <a:noAutofit/>
          </a:bodyPr>
          <a:lstStyle>
            <a:lvl1pPr algn="ctr">
              <a:defRPr sz="9000" b="1" i="0">
                <a:latin typeface="Noto Sans Mono CJK TC Bold" panose="020B0500000000000000" pitchFamily="34" charset="-128"/>
                <a:ea typeface="Noto Sans Mono CJK TC Bold" panose="020B0500000000000000" pitchFamily="34" charset="-128"/>
              </a:defRPr>
            </a:lvl1pPr>
          </a:lstStyle>
          <a:p>
            <a:r>
              <a:rPr lang="en-GB" dirty="0" err="1"/>
              <a:t>KVA中文</a:t>
            </a:r>
            <a:endParaRPr lang="en-US" dirty="0"/>
          </a:p>
        </p:txBody>
      </p:sp>
      <p:sp>
        <p:nvSpPr>
          <p:cNvPr id="62" name="Text Placeholder 60">
            <a:extLst>
              <a:ext uri="{FF2B5EF4-FFF2-40B4-BE49-F238E27FC236}">
                <a16:creationId xmlns:a16="http://schemas.microsoft.com/office/drawing/2014/main" id="{BF0F1982-82AD-A04D-AF62-3FACE811B6DE}"/>
              </a:ext>
            </a:extLst>
          </p:cNvPr>
          <p:cNvSpPr>
            <a:spLocks noGrp="1"/>
          </p:cNvSpPr>
          <p:nvPr>
            <p:ph type="body" sz="quarter" idx="11" hasCustomPrompt="1"/>
          </p:nvPr>
        </p:nvSpPr>
        <p:spPr>
          <a:xfrm>
            <a:off x="1054150" y="3084179"/>
            <a:ext cx="5489349" cy="837778"/>
          </a:xfrm>
          <a:noFill/>
        </p:spPr>
        <p:txBody>
          <a:bodyPr>
            <a:noAutofit/>
          </a:bodyPr>
          <a:lstStyle>
            <a:lvl1pPr marL="0" indent="0" algn="ctr">
              <a:buNone/>
              <a:defRPr sz="6600" b="0">
                <a:latin typeface="Marvel" pitchFamily="2" charset="0"/>
              </a:defRPr>
            </a:lvl1pPr>
          </a:lstStyle>
          <a:p>
            <a:pPr lvl="0"/>
            <a:r>
              <a:rPr lang="en-US" dirty="0"/>
              <a:t>KVA-ENG</a:t>
            </a:r>
          </a:p>
        </p:txBody>
      </p:sp>
      <p:sp>
        <p:nvSpPr>
          <p:cNvPr id="65" name="Text Placeholder 63">
            <a:extLst>
              <a:ext uri="{FF2B5EF4-FFF2-40B4-BE49-F238E27FC236}">
                <a16:creationId xmlns:a16="http://schemas.microsoft.com/office/drawing/2014/main" id="{1403D36F-7E17-1C46-96A9-01478DD3343F}"/>
              </a:ext>
            </a:extLst>
          </p:cNvPr>
          <p:cNvSpPr>
            <a:spLocks noGrp="1"/>
          </p:cNvSpPr>
          <p:nvPr>
            <p:ph type="body" sz="quarter" idx="12" hasCustomPrompt="1"/>
          </p:nvPr>
        </p:nvSpPr>
        <p:spPr>
          <a:xfrm>
            <a:off x="1053924" y="2489871"/>
            <a:ext cx="5489575" cy="412521"/>
          </a:xfrm>
        </p:spPr>
        <p:txBody>
          <a:bodyPr>
            <a:normAutofit/>
          </a:bodyPr>
          <a:lstStyle>
            <a:lvl1pPr marL="0" indent="0" algn="ctr">
              <a:buNone/>
              <a:defRPr sz="1400" b="0" i="0">
                <a:solidFill>
                  <a:schemeClr val="bg1">
                    <a:lumMod val="50000"/>
                  </a:schemeClr>
                </a:solidFill>
                <a:latin typeface="Noto Sans Mono CJK TC Regular" panose="020B0500000000000000" pitchFamily="34" charset="-128"/>
                <a:ea typeface="Noto Sans Mono CJK TC Regular" panose="020B0500000000000000" pitchFamily="34" charset="-128"/>
              </a:defRPr>
            </a:lvl1pPr>
          </a:lstStyle>
          <a:p>
            <a:pPr lvl="0"/>
            <a:r>
              <a:rPr lang="en-US" dirty="0"/>
              <a:t>KVA </a:t>
            </a:r>
            <a:r>
              <a:rPr lang="en-US" dirty="0" err="1"/>
              <a:t>中文解釋</a:t>
            </a:r>
            <a:endParaRPr lang="en-US" dirty="0"/>
          </a:p>
        </p:txBody>
      </p:sp>
      <p:sp>
        <p:nvSpPr>
          <p:cNvPr id="67" name="Text Placeholder 66">
            <a:extLst>
              <a:ext uri="{FF2B5EF4-FFF2-40B4-BE49-F238E27FC236}">
                <a16:creationId xmlns:a16="http://schemas.microsoft.com/office/drawing/2014/main" id="{597D3098-0B1C-2D4B-8B8F-C926AB165F6A}"/>
              </a:ext>
            </a:extLst>
          </p:cNvPr>
          <p:cNvSpPr>
            <a:spLocks noGrp="1"/>
          </p:cNvSpPr>
          <p:nvPr>
            <p:ph type="body" sz="quarter" idx="13" hasCustomPrompt="1"/>
          </p:nvPr>
        </p:nvSpPr>
        <p:spPr>
          <a:xfrm>
            <a:off x="1054100" y="3998913"/>
            <a:ext cx="5489575" cy="412521"/>
          </a:xfrm>
        </p:spPr>
        <p:txBody>
          <a:bodyPr>
            <a:normAutofit/>
          </a:bodyPr>
          <a:lstStyle>
            <a:lvl1pPr marL="0" indent="0" algn="ctr">
              <a:buNone/>
              <a:defRPr sz="1400">
                <a:solidFill>
                  <a:schemeClr val="bg1">
                    <a:lumMod val="50000"/>
                  </a:schemeClr>
                </a:solidFill>
                <a:latin typeface="Ubuntu" panose="020B0504030602030204" pitchFamily="34" charset="0"/>
              </a:defRPr>
            </a:lvl1pPr>
          </a:lstStyle>
          <a:p>
            <a:pPr lvl="0"/>
            <a:r>
              <a:rPr lang="en-US" dirty="0"/>
              <a:t>KVA English Description</a:t>
            </a:r>
          </a:p>
        </p:txBody>
      </p:sp>
      <p:sp>
        <p:nvSpPr>
          <p:cNvPr id="22" name="Oval 21">
            <a:extLst>
              <a:ext uri="{FF2B5EF4-FFF2-40B4-BE49-F238E27FC236}">
                <a16:creationId xmlns:a16="http://schemas.microsoft.com/office/drawing/2014/main" id="{11FBF491-DBA5-6C4A-82C6-9D5ADCEAE100}"/>
              </a:ext>
            </a:extLst>
          </p:cNvPr>
          <p:cNvSpPr/>
          <p:nvPr userDrawn="1"/>
        </p:nvSpPr>
        <p:spPr>
          <a:xfrm>
            <a:off x="-216977"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6B1AC336-8135-6842-81DB-60B50C6E45AD}"/>
              </a:ext>
            </a:extLst>
          </p:cNvPr>
          <p:cNvSpPr/>
          <p:nvPr userDrawn="1"/>
        </p:nvSpPr>
        <p:spPr>
          <a:xfrm>
            <a:off x="-216977"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087D7023-8A44-3049-9C95-601582371711}"/>
              </a:ext>
            </a:extLst>
          </p:cNvPr>
          <p:cNvSpPr/>
          <p:nvPr userDrawn="1"/>
        </p:nvSpPr>
        <p:spPr>
          <a:xfrm>
            <a:off x="-204735"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B50EF602-4650-3842-9199-F500BAA290F2}"/>
              </a:ext>
            </a:extLst>
          </p:cNvPr>
          <p:cNvSpPr/>
          <p:nvPr userDrawn="1"/>
        </p:nvSpPr>
        <p:spPr>
          <a:xfrm>
            <a:off x="-196141"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61127F22-F1CB-2646-A54C-41D96A77B162}"/>
              </a:ext>
            </a:extLst>
          </p:cNvPr>
          <p:cNvSpPr/>
          <p:nvPr userDrawn="1"/>
        </p:nvSpPr>
        <p:spPr>
          <a:xfrm>
            <a:off x="-196142"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210632EE-14FB-D941-A723-938F76788F44}"/>
              </a:ext>
            </a:extLst>
          </p:cNvPr>
          <p:cNvSpPr/>
          <p:nvPr userDrawn="1"/>
        </p:nvSpPr>
        <p:spPr>
          <a:xfrm>
            <a:off x="-196142"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658856B2-2FBC-8841-ABCE-E998C32C8C76}"/>
              </a:ext>
            </a:extLst>
          </p:cNvPr>
          <p:cNvSpPr/>
          <p:nvPr userDrawn="1"/>
        </p:nvSpPr>
        <p:spPr>
          <a:xfrm>
            <a:off x="-196142"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D378FC1B-5DE5-D244-A2CB-E176C97B26DD}"/>
              </a:ext>
            </a:extLst>
          </p:cNvPr>
          <p:cNvSpPr/>
          <p:nvPr userDrawn="1"/>
        </p:nvSpPr>
        <p:spPr>
          <a:xfrm>
            <a:off x="7343228" y="707315"/>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Oval 31">
            <a:extLst>
              <a:ext uri="{FF2B5EF4-FFF2-40B4-BE49-F238E27FC236}">
                <a16:creationId xmlns:a16="http://schemas.microsoft.com/office/drawing/2014/main" id="{12BB8564-56F2-0B4B-BB8F-CC874AB843BD}"/>
              </a:ext>
            </a:extLst>
          </p:cNvPr>
          <p:cNvSpPr/>
          <p:nvPr userDrawn="1"/>
        </p:nvSpPr>
        <p:spPr>
          <a:xfrm>
            <a:off x="7343228" y="1278168"/>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Oval 32">
            <a:extLst>
              <a:ext uri="{FF2B5EF4-FFF2-40B4-BE49-F238E27FC236}">
                <a16:creationId xmlns:a16="http://schemas.microsoft.com/office/drawing/2014/main" id="{2EA6B210-176A-3341-9383-F44F3D3CF99F}"/>
              </a:ext>
            </a:extLst>
          </p:cNvPr>
          <p:cNvSpPr/>
          <p:nvPr userDrawn="1"/>
        </p:nvSpPr>
        <p:spPr>
          <a:xfrm>
            <a:off x="7355470" y="1849021"/>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Oval 47">
            <a:extLst>
              <a:ext uri="{FF2B5EF4-FFF2-40B4-BE49-F238E27FC236}">
                <a16:creationId xmlns:a16="http://schemas.microsoft.com/office/drawing/2014/main" id="{FDB65EC0-0EB2-3A45-AFF1-B81895FD7E30}"/>
              </a:ext>
            </a:extLst>
          </p:cNvPr>
          <p:cNvSpPr/>
          <p:nvPr userDrawn="1"/>
        </p:nvSpPr>
        <p:spPr>
          <a:xfrm>
            <a:off x="7364064" y="2419874"/>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9" name="Oval 48">
            <a:extLst>
              <a:ext uri="{FF2B5EF4-FFF2-40B4-BE49-F238E27FC236}">
                <a16:creationId xmlns:a16="http://schemas.microsoft.com/office/drawing/2014/main" id="{85602B20-46B9-464A-A330-7EB7BC4D6CFA}"/>
              </a:ext>
            </a:extLst>
          </p:cNvPr>
          <p:cNvSpPr/>
          <p:nvPr userDrawn="1"/>
        </p:nvSpPr>
        <p:spPr>
          <a:xfrm>
            <a:off x="7364063" y="2990727"/>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Oval 49">
            <a:extLst>
              <a:ext uri="{FF2B5EF4-FFF2-40B4-BE49-F238E27FC236}">
                <a16:creationId xmlns:a16="http://schemas.microsoft.com/office/drawing/2014/main" id="{28FF624B-3D2D-1540-9908-2A02C1DFDBBB}"/>
              </a:ext>
            </a:extLst>
          </p:cNvPr>
          <p:cNvSpPr/>
          <p:nvPr userDrawn="1"/>
        </p:nvSpPr>
        <p:spPr>
          <a:xfrm>
            <a:off x="7364063" y="3561580"/>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2" name="Oval 51">
            <a:extLst>
              <a:ext uri="{FF2B5EF4-FFF2-40B4-BE49-F238E27FC236}">
                <a16:creationId xmlns:a16="http://schemas.microsoft.com/office/drawing/2014/main" id="{66A02B48-2AC4-4045-B199-7EBFF86CC236}"/>
              </a:ext>
            </a:extLst>
          </p:cNvPr>
          <p:cNvSpPr/>
          <p:nvPr userDrawn="1"/>
        </p:nvSpPr>
        <p:spPr>
          <a:xfrm>
            <a:off x="7364063" y="4132433"/>
            <a:ext cx="433953" cy="43395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968658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Content Placeholder 2"/>
          <p:cNvSpPr>
            <a:spLocks noGrp="1"/>
          </p:cNvSpPr>
          <p:nvPr>
            <p:ph idx="1"/>
          </p:nvPr>
        </p:nvSpPr>
        <p:spPr>
          <a:xfrm>
            <a:off x="3213847" y="767084"/>
            <a:ext cx="3827085" cy="3786085"/>
          </a:xfrm>
        </p:spPr>
        <p:txBody>
          <a:bodyPr/>
          <a:lstStyle>
            <a:lvl1pPr>
              <a:defRPr sz="2486"/>
            </a:lvl1pPr>
            <a:lvl2pPr>
              <a:defRPr sz="2175"/>
            </a:lvl2pPr>
            <a:lvl3pPr>
              <a:defRPr sz="1865"/>
            </a:lvl3pPr>
            <a:lvl4pPr>
              <a:defRPr sz="1554"/>
            </a:lvl4pPr>
            <a:lvl5pPr>
              <a:defRPr sz="1554"/>
            </a:lvl5pPr>
            <a:lvl6pPr>
              <a:defRPr sz="1554"/>
            </a:lvl6pPr>
            <a:lvl7pPr>
              <a:defRPr sz="1554"/>
            </a:lvl7pPr>
            <a:lvl8pPr>
              <a:defRPr sz="1554"/>
            </a:lvl8pPr>
            <a:lvl9pPr>
              <a:defRPr sz="155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73520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355177"/>
            <a:ext cx="2438192" cy="1243118"/>
          </a:xfrm>
        </p:spPr>
        <p:txBody>
          <a:bodyPr anchor="b"/>
          <a:lstStyle>
            <a:lvl1pPr>
              <a:defRPr sz="2486"/>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767084"/>
            <a:ext cx="3827085" cy="3786085"/>
          </a:xfrm>
        </p:spPr>
        <p:txBody>
          <a:bodyPr anchor="t"/>
          <a:lstStyle>
            <a:lvl1pPr marL="0" indent="0">
              <a:buNone/>
              <a:defRPr sz="2486"/>
            </a:lvl1pPr>
            <a:lvl2pPr marL="355199" indent="0">
              <a:buNone/>
              <a:defRPr sz="2175"/>
            </a:lvl2pPr>
            <a:lvl3pPr marL="710397" indent="0">
              <a:buNone/>
              <a:defRPr sz="1865"/>
            </a:lvl3pPr>
            <a:lvl4pPr marL="1065596" indent="0">
              <a:buNone/>
              <a:defRPr sz="1554"/>
            </a:lvl4pPr>
            <a:lvl5pPr marL="1420795" indent="0">
              <a:buNone/>
              <a:defRPr sz="1554"/>
            </a:lvl5pPr>
            <a:lvl6pPr marL="1775993" indent="0">
              <a:buNone/>
              <a:defRPr sz="1554"/>
            </a:lvl6pPr>
            <a:lvl7pPr marL="2131192" indent="0">
              <a:buNone/>
              <a:defRPr sz="1554"/>
            </a:lvl7pPr>
            <a:lvl8pPr marL="2486391" indent="0">
              <a:buNone/>
              <a:defRPr sz="1554"/>
            </a:lvl8pPr>
            <a:lvl9pPr marL="2841589" indent="0">
              <a:buNone/>
              <a:defRPr sz="1554"/>
            </a:lvl9pPr>
          </a:lstStyle>
          <a:p>
            <a:r>
              <a:rPr lang="en-GB"/>
              <a:t>Click icon to add picture</a:t>
            </a:r>
            <a:endParaRPr lang="en-US"/>
          </a:p>
        </p:txBody>
      </p:sp>
      <p:sp>
        <p:nvSpPr>
          <p:cNvPr id="4" name="Text Placeholder 3"/>
          <p:cNvSpPr>
            <a:spLocks noGrp="1"/>
          </p:cNvSpPr>
          <p:nvPr>
            <p:ph type="body" sz="half" idx="2"/>
          </p:nvPr>
        </p:nvSpPr>
        <p:spPr>
          <a:xfrm>
            <a:off x="520712" y="1598295"/>
            <a:ext cx="2438192" cy="2961039"/>
          </a:xfrm>
        </p:spPr>
        <p:txBody>
          <a:bodyPr/>
          <a:lstStyle>
            <a:lvl1pPr marL="0" indent="0">
              <a:buNone/>
              <a:defRPr sz="1243"/>
            </a:lvl1pPr>
            <a:lvl2pPr marL="355199" indent="0">
              <a:buNone/>
              <a:defRPr sz="1088"/>
            </a:lvl2pPr>
            <a:lvl3pPr marL="710397" indent="0">
              <a:buNone/>
              <a:defRPr sz="932"/>
            </a:lvl3pPr>
            <a:lvl4pPr marL="1065596" indent="0">
              <a:buNone/>
              <a:defRPr sz="777"/>
            </a:lvl4pPr>
            <a:lvl5pPr marL="1420795" indent="0">
              <a:buNone/>
              <a:defRPr sz="777"/>
            </a:lvl5pPr>
            <a:lvl6pPr marL="1775993" indent="0">
              <a:buNone/>
              <a:defRPr sz="777"/>
            </a:lvl6pPr>
            <a:lvl7pPr marL="2131192" indent="0">
              <a:buNone/>
              <a:defRPr sz="777"/>
            </a:lvl7pPr>
            <a:lvl8pPr marL="2486391" indent="0">
              <a:buNone/>
              <a:defRPr sz="777"/>
            </a:lvl8pPr>
            <a:lvl9pPr marL="2841589" indent="0">
              <a:buNone/>
              <a:defRPr sz="777"/>
            </a:lvl9pPr>
          </a:lstStyle>
          <a:p>
            <a:pPr lvl="0"/>
            <a:r>
              <a:rPr lang="en-GB"/>
              <a:t>Click to edit Master text styles</a:t>
            </a:r>
          </a:p>
        </p:txBody>
      </p:sp>
      <p:sp>
        <p:nvSpPr>
          <p:cNvPr id="5" name="Date Placeholder 4"/>
          <p:cNvSpPr>
            <a:spLocks noGrp="1"/>
          </p:cNvSpPr>
          <p:nvPr>
            <p:ph type="dt" sz="half" idx="10"/>
          </p:nvPr>
        </p:nvSpPr>
        <p:spPr/>
        <p:txBody>
          <a:bodyPr/>
          <a:lstStyle/>
          <a:p>
            <a:fld id="{E73D112B-1218-6940-8ADF-F626DEEE2DDF}" type="datetimeFigureOut">
              <a:rPr lang="en-NL" smtClean="0"/>
              <a:t>1/20/21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126714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12888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283648"/>
            <a:ext cx="1630055" cy="451493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283648"/>
            <a:ext cx="4795669" cy="45149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288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73D112B-1218-6940-8ADF-F626DEEE2DDF}" type="datetimeFigureOut">
              <a:rPr lang="en-NL" smtClean="0"/>
              <a:t>1/20/21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375532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1328214"/>
            <a:ext cx="6520220" cy="2216154"/>
          </a:xfrm>
        </p:spPr>
        <p:txBody>
          <a:bodyPr anchor="b"/>
          <a:lstStyle>
            <a:lvl1pPr>
              <a:defRPr sz="4661"/>
            </a:lvl1pPr>
          </a:lstStyle>
          <a:p>
            <a:r>
              <a:rPr lang="en-GB" dirty="0"/>
              <a:t>Click to edit Master title style</a:t>
            </a:r>
            <a:endParaRPr lang="en-US" dirty="0"/>
          </a:p>
        </p:txBody>
      </p:sp>
      <p:sp>
        <p:nvSpPr>
          <p:cNvPr id="3" name="Text Placeholder 2"/>
          <p:cNvSpPr>
            <a:spLocks noGrp="1"/>
          </p:cNvSpPr>
          <p:nvPr>
            <p:ph type="body" idx="1"/>
          </p:nvPr>
        </p:nvSpPr>
        <p:spPr>
          <a:xfrm>
            <a:off x="515791" y="3565334"/>
            <a:ext cx="6520220" cy="1165423"/>
          </a:xfrm>
        </p:spPr>
        <p:txBody>
          <a:bodyPr/>
          <a:lstStyle>
            <a:lvl1pPr marL="0" indent="0">
              <a:buNone/>
              <a:defRPr sz="1865">
                <a:solidFill>
                  <a:schemeClr val="tx1"/>
                </a:solidFill>
              </a:defRPr>
            </a:lvl1pPr>
            <a:lvl2pPr marL="355199" indent="0">
              <a:buNone/>
              <a:defRPr sz="1554">
                <a:solidFill>
                  <a:schemeClr val="tx1">
                    <a:tint val="75000"/>
                  </a:schemeClr>
                </a:solidFill>
              </a:defRPr>
            </a:lvl2pPr>
            <a:lvl3pPr marL="710397" indent="0">
              <a:buNone/>
              <a:defRPr sz="1398">
                <a:solidFill>
                  <a:schemeClr val="tx1">
                    <a:tint val="75000"/>
                  </a:schemeClr>
                </a:solidFill>
              </a:defRPr>
            </a:lvl3pPr>
            <a:lvl4pPr marL="1065596" indent="0">
              <a:buNone/>
              <a:defRPr sz="1243">
                <a:solidFill>
                  <a:schemeClr val="tx1">
                    <a:tint val="75000"/>
                  </a:schemeClr>
                </a:solidFill>
              </a:defRPr>
            </a:lvl4pPr>
            <a:lvl5pPr marL="1420795" indent="0">
              <a:buNone/>
              <a:defRPr sz="1243">
                <a:solidFill>
                  <a:schemeClr val="tx1">
                    <a:tint val="75000"/>
                  </a:schemeClr>
                </a:solidFill>
              </a:defRPr>
            </a:lvl5pPr>
            <a:lvl6pPr marL="1775993" indent="0">
              <a:buNone/>
              <a:defRPr sz="1243">
                <a:solidFill>
                  <a:schemeClr val="tx1">
                    <a:tint val="75000"/>
                  </a:schemeClr>
                </a:solidFill>
              </a:defRPr>
            </a:lvl6pPr>
            <a:lvl7pPr marL="2131192" indent="0">
              <a:buNone/>
              <a:defRPr sz="1243">
                <a:solidFill>
                  <a:schemeClr val="tx1">
                    <a:tint val="75000"/>
                  </a:schemeClr>
                </a:solidFill>
              </a:defRPr>
            </a:lvl7pPr>
            <a:lvl8pPr marL="2486391" indent="0">
              <a:buNone/>
              <a:defRPr sz="1243">
                <a:solidFill>
                  <a:schemeClr val="tx1">
                    <a:tint val="75000"/>
                  </a:schemeClr>
                </a:solidFill>
              </a:defRPr>
            </a:lvl8pPr>
            <a:lvl9pPr marL="2841589" indent="0">
              <a:buNone/>
              <a:defRPr sz="124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73D112B-1218-6940-8ADF-F626DEEE2DDF}" type="datetimeFigureOut">
              <a:rPr lang="en-NL" smtClean="0"/>
              <a:t>1/20/21</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93452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1418240"/>
            <a:ext cx="3212862" cy="3380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73D112B-1218-6940-8ADF-F626DEEE2DDF}" type="datetimeFigureOut">
              <a:rPr lang="en-NL" smtClean="0"/>
              <a:t>1/20/21</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469065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283649"/>
            <a:ext cx="6520220" cy="1029766"/>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1306014"/>
            <a:ext cx="3198096"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4" name="Content Placeholder 3"/>
          <p:cNvSpPr>
            <a:spLocks noGrp="1"/>
          </p:cNvSpPr>
          <p:nvPr>
            <p:ph sz="half" idx="2"/>
          </p:nvPr>
        </p:nvSpPr>
        <p:spPr>
          <a:xfrm>
            <a:off x="520713" y="1946072"/>
            <a:ext cx="3198096"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1306014"/>
            <a:ext cx="3213847" cy="640058"/>
          </a:xfrm>
        </p:spPr>
        <p:txBody>
          <a:bodyPr anchor="b"/>
          <a:lstStyle>
            <a:lvl1pPr marL="0" indent="0">
              <a:buNone/>
              <a:defRPr sz="1865" b="1"/>
            </a:lvl1pPr>
            <a:lvl2pPr marL="355199" indent="0">
              <a:buNone/>
              <a:defRPr sz="1554" b="1"/>
            </a:lvl2pPr>
            <a:lvl3pPr marL="710397" indent="0">
              <a:buNone/>
              <a:defRPr sz="1398" b="1"/>
            </a:lvl3pPr>
            <a:lvl4pPr marL="1065596" indent="0">
              <a:buNone/>
              <a:defRPr sz="1243" b="1"/>
            </a:lvl4pPr>
            <a:lvl5pPr marL="1420795" indent="0">
              <a:buNone/>
              <a:defRPr sz="1243" b="1"/>
            </a:lvl5pPr>
            <a:lvl6pPr marL="1775993" indent="0">
              <a:buNone/>
              <a:defRPr sz="1243" b="1"/>
            </a:lvl6pPr>
            <a:lvl7pPr marL="2131192" indent="0">
              <a:buNone/>
              <a:defRPr sz="1243" b="1"/>
            </a:lvl7pPr>
            <a:lvl8pPr marL="2486391" indent="0">
              <a:buNone/>
              <a:defRPr sz="1243" b="1"/>
            </a:lvl8pPr>
            <a:lvl9pPr marL="2841589" indent="0">
              <a:buNone/>
              <a:defRPr sz="1243" b="1"/>
            </a:lvl9pPr>
          </a:lstStyle>
          <a:p>
            <a:pPr lvl="0"/>
            <a:r>
              <a:rPr lang="en-GB"/>
              <a:t>Click to edit Master text styles</a:t>
            </a:r>
          </a:p>
        </p:txBody>
      </p:sp>
      <p:sp>
        <p:nvSpPr>
          <p:cNvPr id="6" name="Content Placeholder 5"/>
          <p:cNvSpPr>
            <a:spLocks noGrp="1"/>
          </p:cNvSpPr>
          <p:nvPr>
            <p:ph sz="quarter" idx="4"/>
          </p:nvPr>
        </p:nvSpPr>
        <p:spPr>
          <a:xfrm>
            <a:off x="3827086" y="1946072"/>
            <a:ext cx="3213847" cy="286237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73D112B-1218-6940-8ADF-F626DEEE2DDF}" type="datetimeFigureOut">
              <a:rPr lang="en-NL" smtClean="0"/>
              <a:t>1/20/21</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678600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73D112B-1218-6940-8ADF-F626DEEE2DDF}" type="datetimeFigureOut">
              <a:rPr lang="en-NL" smtClean="0"/>
              <a:t>1/20/21</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2752239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D112B-1218-6940-8ADF-F626DEEE2DDF}" type="datetimeFigureOut">
              <a:rPr lang="en-NL" smtClean="0"/>
              <a:t>1/20/21</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AA73BCE-573E-7745-A447-E751C537D0F0}" type="slidenum">
              <a:rPr lang="en-NL" smtClean="0"/>
              <a:t>‹#›</a:t>
            </a:fld>
            <a:endParaRPr lang="en-NL"/>
          </a:p>
        </p:txBody>
      </p:sp>
    </p:spTree>
    <p:extLst>
      <p:ext uri="{BB962C8B-B14F-4D97-AF65-F5344CB8AC3E}">
        <p14:creationId xmlns:p14="http://schemas.microsoft.com/office/powerpoint/2010/main" val="147575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68CDFC0-27C0-9C4E-B8F0-0814E11F6823}"/>
              </a:ext>
            </a:extLst>
          </p:cNvPr>
          <p:cNvSpPr/>
          <p:nvPr userDrawn="1"/>
        </p:nvSpPr>
        <p:spPr>
          <a:xfrm>
            <a:off x="0" y="0"/>
            <a:ext cx="7559675" cy="5327650"/>
          </a:xfrm>
          <a:prstGeom prst="roundRect">
            <a:avLst>
              <a:gd name="adj" fmla="val 0"/>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descr="A picture containing food, drawing&#10;&#10;Description automatically generated">
            <a:extLst>
              <a:ext uri="{FF2B5EF4-FFF2-40B4-BE49-F238E27FC236}">
                <a16:creationId xmlns:a16="http://schemas.microsoft.com/office/drawing/2014/main" id="{FA2B17D7-9F5B-0341-8756-0A4A9A85C960}"/>
              </a:ext>
            </a:extLst>
          </p:cNvPr>
          <p:cNvPicPr>
            <a:picLocks noChangeAspect="1"/>
          </p:cNvPicPr>
          <p:nvPr userDrawn="1"/>
        </p:nvPicPr>
        <p:blipFill>
          <a:blip r:embed="rId3"/>
          <a:stretch>
            <a:fillRect/>
          </a:stretch>
        </p:blipFill>
        <p:spPr>
          <a:xfrm>
            <a:off x="350837" y="-765175"/>
            <a:ext cx="6858000" cy="6858000"/>
          </a:xfrm>
          <a:prstGeom prst="rect">
            <a:avLst/>
          </a:prstGeom>
        </p:spPr>
      </p:pic>
      <p:grpSp>
        <p:nvGrpSpPr>
          <p:cNvPr id="7" name="Group 6">
            <a:extLst>
              <a:ext uri="{FF2B5EF4-FFF2-40B4-BE49-F238E27FC236}">
                <a16:creationId xmlns:a16="http://schemas.microsoft.com/office/drawing/2014/main" id="{74253461-1B45-C14C-A29B-81187E6AD4F5}"/>
              </a:ext>
            </a:extLst>
          </p:cNvPr>
          <p:cNvGrpSpPr/>
          <p:nvPr userDrawn="1"/>
        </p:nvGrpSpPr>
        <p:grpSpPr>
          <a:xfrm>
            <a:off x="730092" y="4443839"/>
            <a:ext cx="1726304" cy="307777"/>
            <a:chOff x="2423852" y="4443885"/>
            <a:chExt cx="1726304" cy="307777"/>
          </a:xfrm>
        </p:grpSpPr>
        <p:pic>
          <p:nvPicPr>
            <p:cNvPr id="8" name="Picture 7">
              <a:extLst>
                <a:ext uri="{FF2B5EF4-FFF2-40B4-BE49-F238E27FC236}">
                  <a16:creationId xmlns:a16="http://schemas.microsoft.com/office/drawing/2014/main" id="{06279914-9B4E-5F4E-81A9-64E58F765752}"/>
                </a:ext>
              </a:extLst>
            </p:cNvPr>
            <p:cNvPicPr>
              <a:picLocks noChangeAspect="1"/>
            </p:cNvPicPr>
            <p:nvPr/>
          </p:nvPicPr>
          <p:blipFill>
            <a:blip r:embed="rId4"/>
            <a:stretch>
              <a:fillRect/>
            </a:stretch>
          </p:blipFill>
          <p:spPr>
            <a:xfrm>
              <a:off x="2423852" y="4489570"/>
              <a:ext cx="1227076" cy="213124"/>
            </a:xfrm>
            <a:prstGeom prst="rect">
              <a:avLst/>
            </a:prstGeom>
          </p:spPr>
        </p:pic>
        <p:sp>
          <p:nvSpPr>
            <p:cNvPr id="9" name="TextBox 8">
              <a:extLst>
                <a:ext uri="{FF2B5EF4-FFF2-40B4-BE49-F238E27FC236}">
                  <a16:creationId xmlns:a16="http://schemas.microsoft.com/office/drawing/2014/main" id="{3387F5FE-4510-2943-8C24-4A09A8017261}"/>
                </a:ext>
              </a:extLst>
            </p:cNvPr>
            <p:cNvSpPr txBox="1"/>
            <p:nvPr/>
          </p:nvSpPr>
          <p:spPr>
            <a:xfrm>
              <a:off x="3606417" y="4443885"/>
              <a:ext cx="543739" cy="307777"/>
            </a:xfrm>
            <a:prstGeom prst="rect">
              <a:avLst/>
            </a:prstGeom>
            <a:noFill/>
          </p:spPr>
          <p:txBody>
            <a:bodyPr wrap="none" rtlCol="0">
              <a:spAutoFit/>
            </a:bodyPr>
            <a:lstStyle/>
            <a:p>
              <a:r>
                <a:rPr lang="en-US" sz="1400" dirty="0" err="1">
                  <a:solidFill>
                    <a:srgbClr val="525A5E"/>
                  </a:solidFill>
                  <a:latin typeface="WLM Carton" pitchFamily="2" charset="0"/>
                </a:rPr>
                <a:t>翻譯</a:t>
              </a:r>
              <a:endParaRPr lang="en-US" sz="1400" dirty="0">
                <a:solidFill>
                  <a:srgbClr val="525A5E"/>
                </a:solidFill>
                <a:latin typeface="WLM Carton" pitchFamily="2" charset="0"/>
              </a:endParaRPr>
            </a:p>
          </p:txBody>
        </p:sp>
      </p:grpSp>
    </p:spTree>
    <p:extLst>
      <p:ext uri="{BB962C8B-B14F-4D97-AF65-F5344CB8AC3E}">
        <p14:creationId xmlns:p14="http://schemas.microsoft.com/office/powerpoint/2010/main" val="4006348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982FE4D0-B4B9-CA49-AE61-ACEFB14A07F5}"/>
              </a:ext>
            </a:extLst>
          </p:cNvPr>
          <p:cNvSpPr/>
          <p:nvPr userDrawn="1"/>
        </p:nvSpPr>
        <p:spPr>
          <a:xfrm>
            <a:off x="0" y="0"/>
            <a:ext cx="7559675" cy="5327650"/>
          </a:xfrm>
          <a:prstGeom prst="roundRect">
            <a:avLst>
              <a:gd name="adj" fmla="val 0"/>
            </a:avLst>
          </a:prstGeom>
          <a:solidFill>
            <a:srgbClr val="DE8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Reveals the value that the product delivers to customers, today</a:t>
            </a:r>
            <a:endParaRPr lang="en-NL" dirty="0"/>
          </a:p>
        </p:txBody>
      </p:sp>
      <p:sp>
        <p:nvSpPr>
          <p:cNvPr id="31" name="Rectangle 30">
            <a:extLst>
              <a:ext uri="{FF2B5EF4-FFF2-40B4-BE49-F238E27FC236}">
                <a16:creationId xmlns:a16="http://schemas.microsoft.com/office/drawing/2014/main" id="{3F0FEDFE-642F-7A44-9B6B-29AAE28B3BF4}"/>
              </a:ext>
            </a:extLst>
          </p:cNvPr>
          <p:cNvSpPr/>
          <p:nvPr userDrawn="1"/>
        </p:nvSpPr>
        <p:spPr>
          <a:xfrm>
            <a:off x="654576" y="629685"/>
            <a:ext cx="6326488" cy="3992292"/>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sp>
        <p:nvSpPr>
          <p:cNvPr id="34" name="Rounded Rectangle 33">
            <a:extLst>
              <a:ext uri="{FF2B5EF4-FFF2-40B4-BE49-F238E27FC236}">
                <a16:creationId xmlns:a16="http://schemas.microsoft.com/office/drawing/2014/main" id="{F6CC2CB8-6AFC-BA4B-AC53-DAC191A06629}"/>
              </a:ext>
            </a:extLst>
          </p:cNvPr>
          <p:cNvSpPr/>
          <p:nvPr userDrawn="1"/>
        </p:nvSpPr>
        <p:spPr>
          <a:xfrm>
            <a:off x="-205353" y="76975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Rounded Rectangle 34">
            <a:extLst>
              <a:ext uri="{FF2B5EF4-FFF2-40B4-BE49-F238E27FC236}">
                <a16:creationId xmlns:a16="http://schemas.microsoft.com/office/drawing/2014/main" id="{02F7F618-C241-434B-9F48-9EDB5C1B19B1}"/>
              </a:ext>
            </a:extLst>
          </p:cNvPr>
          <p:cNvSpPr/>
          <p:nvPr userDrawn="1"/>
        </p:nvSpPr>
        <p:spPr>
          <a:xfrm>
            <a:off x="-186093" y="132509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Rounded Rectangle 35">
            <a:extLst>
              <a:ext uri="{FF2B5EF4-FFF2-40B4-BE49-F238E27FC236}">
                <a16:creationId xmlns:a16="http://schemas.microsoft.com/office/drawing/2014/main" id="{E57529B1-2EB2-2148-BE26-B645B0FB11A5}"/>
              </a:ext>
            </a:extLst>
          </p:cNvPr>
          <p:cNvSpPr/>
          <p:nvPr userDrawn="1"/>
        </p:nvSpPr>
        <p:spPr>
          <a:xfrm>
            <a:off x="-205353" y="1880462"/>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Rounded Rectangle 36">
            <a:extLst>
              <a:ext uri="{FF2B5EF4-FFF2-40B4-BE49-F238E27FC236}">
                <a16:creationId xmlns:a16="http://schemas.microsoft.com/office/drawing/2014/main" id="{C3236A4A-F766-7D46-8312-BF0697F592DB}"/>
              </a:ext>
            </a:extLst>
          </p:cNvPr>
          <p:cNvSpPr/>
          <p:nvPr userDrawn="1"/>
        </p:nvSpPr>
        <p:spPr>
          <a:xfrm>
            <a:off x="-228076" y="2435818"/>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8" name="Rounded Rectangle 37">
            <a:extLst>
              <a:ext uri="{FF2B5EF4-FFF2-40B4-BE49-F238E27FC236}">
                <a16:creationId xmlns:a16="http://schemas.microsoft.com/office/drawing/2014/main" id="{593A7C78-AA82-1D4B-A939-BCAF28D8E207}"/>
              </a:ext>
            </a:extLst>
          </p:cNvPr>
          <p:cNvSpPr/>
          <p:nvPr userDrawn="1"/>
        </p:nvSpPr>
        <p:spPr>
          <a:xfrm>
            <a:off x="-199978" y="2991174"/>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Rounded Rectangle 38">
            <a:extLst>
              <a:ext uri="{FF2B5EF4-FFF2-40B4-BE49-F238E27FC236}">
                <a16:creationId xmlns:a16="http://schemas.microsoft.com/office/drawing/2014/main" id="{E535BA9C-6EA6-3045-A07A-685706D453FE}"/>
              </a:ext>
            </a:extLst>
          </p:cNvPr>
          <p:cNvSpPr/>
          <p:nvPr userDrawn="1"/>
        </p:nvSpPr>
        <p:spPr>
          <a:xfrm>
            <a:off x="-205353" y="354653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Rounded Rectangle 39">
            <a:extLst>
              <a:ext uri="{FF2B5EF4-FFF2-40B4-BE49-F238E27FC236}">
                <a16:creationId xmlns:a16="http://schemas.microsoft.com/office/drawing/2014/main" id="{2D6644E9-E537-6A49-9A7B-1B7D730F5D35}"/>
              </a:ext>
            </a:extLst>
          </p:cNvPr>
          <p:cNvSpPr/>
          <p:nvPr userDrawn="1"/>
        </p:nvSpPr>
        <p:spPr>
          <a:xfrm>
            <a:off x="-199426" y="410188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ounded Rectangle 40">
            <a:extLst>
              <a:ext uri="{FF2B5EF4-FFF2-40B4-BE49-F238E27FC236}">
                <a16:creationId xmlns:a16="http://schemas.microsoft.com/office/drawing/2014/main" id="{8C37D127-4219-004B-8D12-DFDBA52A6C04}"/>
              </a:ext>
            </a:extLst>
          </p:cNvPr>
          <p:cNvSpPr/>
          <p:nvPr userDrawn="1"/>
        </p:nvSpPr>
        <p:spPr>
          <a:xfrm>
            <a:off x="7348208" y="76974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Rounded Rectangle 41">
            <a:extLst>
              <a:ext uri="{FF2B5EF4-FFF2-40B4-BE49-F238E27FC236}">
                <a16:creationId xmlns:a16="http://schemas.microsoft.com/office/drawing/2014/main" id="{72F9575D-2E91-CA4D-9F3A-4F0D90289AF7}"/>
              </a:ext>
            </a:extLst>
          </p:cNvPr>
          <p:cNvSpPr/>
          <p:nvPr userDrawn="1"/>
        </p:nvSpPr>
        <p:spPr>
          <a:xfrm>
            <a:off x="7348208" y="132510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3" name="Rounded Rectangle 42">
            <a:extLst>
              <a:ext uri="{FF2B5EF4-FFF2-40B4-BE49-F238E27FC236}">
                <a16:creationId xmlns:a16="http://schemas.microsoft.com/office/drawing/2014/main" id="{B5155D44-DE1E-5E45-BE63-F1FD0ED56330}"/>
              </a:ext>
            </a:extLst>
          </p:cNvPr>
          <p:cNvSpPr/>
          <p:nvPr userDrawn="1"/>
        </p:nvSpPr>
        <p:spPr>
          <a:xfrm>
            <a:off x="7348396" y="1880460"/>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Rounded Rectangle 43">
            <a:extLst>
              <a:ext uri="{FF2B5EF4-FFF2-40B4-BE49-F238E27FC236}">
                <a16:creationId xmlns:a16="http://schemas.microsoft.com/office/drawing/2014/main" id="{C4AF7D03-B8C9-2944-9B7D-D982BF87FD9D}"/>
              </a:ext>
            </a:extLst>
          </p:cNvPr>
          <p:cNvSpPr/>
          <p:nvPr userDrawn="1"/>
        </p:nvSpPr>
        <p:spPr>
          <a:xfrm>
            <a:off x="7348208" y="2435817"/>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Rounded Rectangle 44">
            <a:extLst>
              <a:ext uri="{FF2B5EF4-FFF2-40B4-BE49-F238E27FC236}">
                <a16:creationId xmlns:a16="http://schemas.microsoft.com/office/drawing/2014/main" id="{C7DFA6E1-6700-684F-B4AF-B7E307764E1E}"/>
              </a:ext>
            </a:extLst>
          </p:cNvPr>
          <p:cNvSpPr/>
          <p:nvPr userDrawn="1"/>
        </p:nvSpPr>
        <p:spPr>
          <a:xfrm>
            <a:off x="7348208" y="2991173"/>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6" name="Rounded Rectangle 45">
            <a:extLst>
              <a:ext uri="{FF2B5EF4-FFF2-40B4-BE49-F238E27FC236}">
                <a16:creationId xmlns:a16="http://schemas.microsoft.com/office/drawing/2014/main" id="{6A4ACEA1-D875-DF41-BECB-8B63BD1F140E}"/>
              </a:ext>
            </a:extLst>
          </p:cNvPr>
          <p:cNvSpPr/>
          <p:nvPr userDrawn="1"/>
        </p:nvSpPr>
        <p:spPr>
          <a:xfrm>
            <a:off x="7348208" y="3546526"/>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Rounded Rectangle 46">
            <a:extLst>
              <a:ext uri="{FF2B5EF4-FFF2-40B4-BE49-F238E27FC236}">
                <a16:creationId xmlns:a16="http://schemas.microsoft.com/office/drawing/2014/main" id="{613EAE3C-7F14-0D49-8FEC-A835459C5F10}"/>
              </a:ext>
            </a:extLst>
          </p:cNvPr>
          <p:cNvSpPr/>
          <p:nvPr userDrawn="1"/>
        </p:nvSpPr>
        <p:spPr>
          <a:xfrm>
            <a:off x="7348207" y="4101879"/>
            <a:ext cx="410705" cy="41070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Title 1">
            <a:extLst>
              <a:ext uri="{FF2B5EF4-FFF2-40B4-BE49-F238E27FC236}">
                <a16:creationId xmlns:a16="http://schemas.microsoft.com/office/drawing/2014/main" id="{1FE23C19-4AEF-614B-96AD-2DBF333D0FB0}"/>
              </a:ext>
            </a:extLst>
          </p:cNvPr>
          <p:cNvSpPr>
            <a:spLocks noGrp="1"/>
          </p:cNvSpPr>
          <p:nvPr>
            <p:ph type="title" hasCustomPrompt="1"/>
          </p:nvPr>
        </p:nvSpPr>
        <p:spPr>
          <a:xfrm>
            <a:off x="1053974" y="916216"/>
            <a:ext cx="5489349" cy="1496699"/>
          </a:xfrm>
          <a:noFill/>
        </p:spPr>
        <p:txBody>
          <a:bodyPr anchor="b">
            <a:noAutofit/>
          </a:bodyPr>
          <a:lstStyle>
            <a:lvl1pPr algn="ctr">
              <a:defRPr sz="9000" b="1" i="0">
                <a:latin typeface="Noto Sans Mono CJK TC Bold" panose="020B0500000000000000" pitchFamily="34" charset="-128"/>
                <a:ea typeface="Noto Sans Mono CJK TC Bold" panose="020B0500000000000000" pitchFamily="34" charset="-128"/>
              </a:defRPr>
            </a:lvl1pPr>
          </a:lstStyle>
          <a:p>
            <a:r>
              <a:rPr lang="en-GB" dirty="0" err="1"/>
              <a:t>KVA中文</a:t>
            </a:r>
            <a:endParaRPr lang="en-US" dirty="0"/>
          </a:p>
        </p:txBody>
      </p:sp>
      <p:sp>
        <p:nvSpPr>
          <p:cNvPr id="62" name="Text Placeholder 60">
            <a:extLst>
              <a:ext uri="{FF2B5EF4-FFF2-40B4-BE49-F238E27FC236}">
                <a16:creationId xmlns:a16="http://schemas.microsoft.com/office/drawing/2014/main" id="{BF0F1982-82AD-A04D-AF62-3FACE811B6DE}"/>
              </a:ext>
            </a:extLst>
          </p:cNvPr>
          <p:cNvSpPr>
            <a:spLocks noGrp="1"/>
          </p:cNvSpPr>
          <p:nvPr>
            <p:ph type="body" sz="quarter" idx="11" hasCustomPrompt="1"/>
          </p:nvPr>
        </p:nvSpPr>
        <p:spPr>
          <a:xfrm>
            <a:off x="1054150" y="3084179"/>
            <a:ext cx="5489349" cy="837778"/>
          </a:xfrm>
          <a:noFill/>
        </p:spPr>
        <p:txBody>
          <a:bodyPr>
            <a:noAutofit/>
          </a:bodyPr>
          <a:lstStyle>
            <a:lvl1pPr marL="0" indent="0" algn="ctr">
              <a:buNone/>
              <a:defRPr sz="6600" b="0">
                <a:latin typeface="Marvel" pitchFamily="2" charset="0"/>
              </a:defRPr>
            </a:lvl1pPr>
          </a:lstStyle>
          <a:p>
            <a:pPr lvl="0"/>
            <a:r>
              <a:rPr lang="en-US" dirty="0"/>
              <a:t>KVA-ENG</a:t>
            </a:r>
          </a:p>
        </p:txBody>
      </p:sp>
      <p:sp>
        <p:nvSpPr>
          <p:cNvPr id="65" name="Text Placeholder 63">
            <a:extLst>
              <a:ext uri="{FF2B5EF4-FFF2-40B4-BE49-F238E27FC236}">
                <a16:creationId xmlns:a16="http://schemas.microsoft.com/office/drawing/2014/main" id="{1403D36F-7E17-1C46-96A9-01478DD3343F}"/>
              </a:ext>
            </a:extLst>
          </p:cNvPr>
          <p:cNvSpPr>
            <a:spLocks noGrp="1"/>
          </p:cNvSpPr>
          <p:nvPr>
            <p:ph type="body" sz="quarter" idx="12" hasCustomPrompt="1"/>
          </p:nvPr>
        </p:nvSpPr>
        <p:spPr>
          <a:xfrm>
            <a:off x="1053924" y="2489871"/>
            <a:ext cx="5489575" cy="412521"/>
          </a:xfrm>
        </p:spPr>
        <p:txBody>
          <a:bodyPr>
            <a:normAutofit/>
          </a:bodyPr>
          <a:lstStyle>
            <a:lvl1pPr marL="0" indent="0" algn="ctr">
              <a:buNone/>
              <a:defRPr sz="1400" b="0" i="0">
                <a:solidFill>
                  <a:schemeClr val="bg1">
                    <a:lumMod val="50000"/>
                  </a:schemeClr>
                </a:solidFill>
                <a:latin typeface="Noto Sans Mono CJK TC Regular" panose="020B0500000000000000" pitchFamily="34" charset="-128"/>
                <a:ea typeface="Noto Sans Mono CJK TC Regular" panose="020B0500000000000000" pitchFamily="34" charset="-128"/>
              </a:defRPr>
            </a:lvl1pPr>
          </a:lstStyle>
          <a:p>
            <a:pPr lvl="0"/>
            <a:r>
              <a:rPr lang="en-US" dirty="0"/>
              <a:t>KVA </a:t>
            </a:r>
            <a:r>
              <a:rPr lang="en-US" dirty="0" err="1"/>
              <a:t>中文解釋</a:t>
            </a:r>
            <a:endParaRPr lang="en-US" dirty="0"/>
          </a:p>
        </p:txBody>
      </p:sp>
      <p:sp>
        <p:nvSpPr>
          <p:cNvPr id="67" name="Text Placeholder 66">
            <a:extLst>
              <a:ext uri="{FF2B5EF4-FFF2-40B4-BE49-F238E27FC236}">
                <a16:creationId xmlns:a16="http://schemas.microsoft.com/office/drawing/2014/main" id="{597D3098-0B1C-2D4B-8B8F-C926AB165F6A}"/>
              </a:ext>
            </a:extLst>
          </p:cNvPr>
          <p:cNvSpPr>
            <a:spLocks noGrp="1"/>
          </p:cNvSpPr>
          <p:nvPr>
            <p:ph type="body" sz="quarter" idx="13" hasCustomPrompt="1"/>
          </p:nvPr>
        </p:nvSpPr>
        <p:spPr>
          <a:xfrm>
            <a:off x="1054100" y="3998913"/>
            <a:ext cx="5489575" cy="412521"/>
          </a:xfrm>
        </p:spPr>
        <p:txBody>
          <a:bodyPr>
            <a:normAutofit/>
          </a:bodyPr>
          <a:lstStyle>
            <a:lvl1pPr marL="0" indent="0" algn="ctr">
              <a:buNone/>
              <a:defRPr sz="1400">
                <a:solidFill>
                  <a:schemeClr val="bg1">
                    <a:lumMod val="50000"/>
                  </a:schemeClr>
                </a:solidFill>
                <a:latin typeface="Ubuntu" panose="020B0504030602030204" pitchFamily="34" charset="0"/>
              </a:defRPr>
            </a:lvl1pPr>
          </a:lstStyle>
          <a:p>
            <a:pPr lvl="0"/>
            <a:r>
              <a:rPr lang="en-US" dirty="0"/>
              <a:t>KVA English Description</a:t>
            </a:r>
          </a:p>
        </p:txBody>
      </p:sp>
    </p:spTree>
    <p:extLst>
      <p:ext uri="{BB962C8B-B14F-4D97-AF65-F5344CB8AC3E}">
        <p14:creationId xmlns:p14="http://schemas.microsoft.com/office/powerpoint/2010/main" val="2269301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283649"/>
            <a:ext cx="6520220" cy="102976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1418240"/>
            <a:ext cx="6520220" cy="3380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4937943"/>
            <a:ext cx="1700927" cy="283648"/>
          </a:xfrm>
          <a:prstGeom prst="rect">
            <a:avLst/>
          </a:prstGeom>
        </p:spPr>
        <p:txBody>
          <a:bodyPr vert="horz" lIns="91440" tIns="45720" rIns="91440" bIns="45720" rtlCol="0" anchor="ctr"/>
          <a:lstStyle>
            <a:lvl1pPr algn="l">
              <a:defRPr sz="932">
                <a:solidFill>
                  <a:schemeClr val="tx1">
                    <a:tint val="75000"/>
                  </a:schemeClr>
                </a:solidFill>
              </a:defRPr>
            </a:lvl1pPr>
          </a:lstStyle>
          <a:p>
            <a:fld id="{E73D112B-1218-6940-8ADF-F626DEEE2DDF}" type="datetimeFigureOut">
              <a:rPr lang="en-NL" smtClean="0"/>
              <a:t>1/20/21</a:t>
            </a:fld>
            <a:endParaRPr lang="en-NL"/>
          </a:p>
        </p:txBody>
      </p:sp>
      <p:sp>
        <p:nvSpPr>
          <p:cNvPr id="5" name="Footer Placeholder 4"/>
          <p:cNvSpPr>
            <a:spLocks noGrp="1"/>
          </p:cNvSpPr>
          <p:nvPr>
            <p:ph type="ftr" sz="quarter" idx="3"/>
          </p:nvPr>
        </p:nvSpPr>
        <p:spPr>
          <a:xfrm>
            <a:off x="2504143" y="4937943"/>
            <a:ext cx="2551390" cy="283648"/>
          </a:xfrm>
          <a:prstGeom prst="rect">
            <a:avLst/>
          </a:prstGeom>
        </p:spPr>
        <p:txBody>
          <a:bodyPr vert="horz" lIns="91440" tIns="45720" rIns="91440" bIns="45720" rtlCol="0" anchor="ctr"/>
          <a:lstStyle>
            <a:lvl1pPr algn="ctr">
              <a:defRPr sz="932">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5339020" y="4937943"/>
            <a:ext cx="1700927" cy="283648"/>
          </a:xfrm>
          <a:prstGeom prst="rect">
            <a:avLst/>
          </a:prstGeom>
        </p:spPr>
        <p:txBody>
          <a:bodyPr vert="horz" lIns="91440" tIns="45720" rIns="91440" bIns="45720" rtlCol="0" anchor="ctr"/>
          <a:lstStyle>
            <a:lvl1pPr algn="r">
              <a:defRPr sz="932">
                <a:solidFill>
                  <a:schemeClr val="tx1">
                    <a:tint val="75000"/>
                  </a:schemeClr>
                </a:solidFill>
              </a:defRPr>
            </a:lvl1pPr>
          </a:lstStyle>
          <a:p>
            <a:fld id="{CAA73BCE-573E-7745-A447-E751C537D0F0}" type="slidenum">
              <a:rPr lang="en-NL" smtClean="0"/>
              <a:t>‹#›</a:t>
            </a:fld>
            <a:endParaRPr lang="en-NL"/>
          </a:p>
        </p:txBody>
      </p:sp>
    </p:spTree>
    <p:extLst>
      <p:ext uri="{BB962C8B-B14F-4D97-AF65-F5344CB8AC3E}">
        <p14:creationId xmlns:p14="http://schemas.microsoft.com/office/powerpoint/2010/main" val="236984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73" r:id="rId9"/>
    <p:sldLayoutId id="2147483674" r:id="rId10"/>
    <p:sldLayoutId id="2147483668" r:id="rId11"/>
    <p:sldLayoutId id="2147483669" r:id="rId12"/>
    <p:sldLayoutId id="2147483670" r:id="rId13"/>
    <p:sldLayoutId id="2147483671" r:id="rId14"/>
  </p:sldLayoutIdLst>
  <p:txStyles>
    <p:titleStyle>
      <a:lvl1pPr algn="l" defTabSz="710397" rtl="0" eaLnBrk="1" latinLnBrk="0" hangingPunct="1">
        <a:lnSpc>
          <a:spcPct val="90000"/>
        </a:lnSpc>
        <a:spcBef>
          <a:spcPct val="0"/>
        </a:spcBef>
        <a:buNone/>
        <a:defRPr sz="3418" kern="1200">
          <a:solidFill>
            <a:schemeClr val="tx1"/>
          </a:solidFill>
          <a:latin typeface="+mj-lt"/>
          <a:ea typeface="+mj-ea"/>
          <a:cs typeface="+mj-cs"/>
        </a:defRPr>
      </a:lvl1pPr>
    </p:titleStyle>
    <p:bodyStyle>
      <a:lvl1pPr marL="177599" indent="-177599" algn="l" defTabSz="710397" rtl="0" eaLnBrk="1" latinLnBrk="0" hangingPunct="1">
        <a:lnSpc>
          <a:spcPct val="90000"/>
        </a:lnSpc>
        <a:spcBef>
          <a:spcPts val="777"/>
        </a:spcBef>
        <a:buFont typeface="Arial" panose="020B0604020202020204" pitchFamily="34" charset="0"/>
        <a:buChar char="•"/>
        <a:defRPr sz="2175" kern="1200">
          <a:solidFill>
            <a:schemeClr val="tx1"/>
          </a:solidFill>
          <a:latin typeface="+mn-lt"/>
          <a:ea typeface="+mn-ea"/>
          <a:cs typeface="+mn-cs"/>
        </a:defRPr>
      </a:lvl1pPr>
      <a:lvl2pPr marL="532798" indent="-177599" algn="l" defTabSz="710397" rtl="0" eaLnBrk="1" latinLnBrk="0" hangingPunct="1">
        <a:lnSpc>
          <a:spcPct val="90000"/>
        </a:lnSpc>
        <a:spcBef>
          <a:spcPts val="388"/>
        </a:spcBef>
        <a:buFont typeface="Arial" panose="020B0604020202020204" pitchFamily="34" charset="0"/>
        <a:buChar char="•"/>
        <a:defRPr sz="1865" kern="1200">
          <a:solidFill>
            <a:schemeClr val="tx1"/>
          </a:solidFill>
          <a:latin typeface="+mn-lt"/>
          <a:ea typeface="+mn-ea"/>
          <a:cs typeface="+mn-cs"/>
        </a:defRPr>
      </a:lvl2pPr>
      <a:lvl3pPr marL="887997" indent="-177599" algn="l" defTabSz="710397" rtl="0" eaLnBrk="1" latinLnBrk="0" hangingPunct="1">
        <a:lnSpc>
          <a:spcPct val="90000"/>
        </a:lnSpc>
        <a:spcBef>
          <a:spcPts val="388"/>
        </a:spcBef>
        <a:buFont typeface="Arial" panose="020B0604020202020204" pitchFamily="34" charset="0"/>
        <a:buChar char="•"/>
        <a:defRPr sz="1554" kern="1200">
          <a:solidFill>
            <a:schemeClr val="tx1"/>
          </a:solidFill>
          <a:latin typeface="+mn-lt"/>
          <a:ea typeface="+mn-ea"/>
          <a:cs typeface="+mn-cs"/>
        </a:defRPr>
      </a:lvl3pPr>
      <a:lvl4pPr marL="1243195"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4pPr>
      <a:lvl5pPr marL="1598394"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5pPr>
      <a:lvl6pPr marL="1953593"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6pPr>
      <a:lvl7pPr marL="2308791"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7pPr>
      <a:lvl8pPr marL="2663990"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8pPr>
      <a:lvl9pPr marL="3019189" indent="-177599" algn="l" defTabSz="710397" rtl="0" eaLnBrk="1" latinLnBrk="0" hangingPunct="1">
        <a:lnSpc>
          <a:spcPct val="90000"/>
        </a:lnSpc>
        <a:spcBef>
          <a:spcPts val="388"/>
        </a:spcBef>
        <a:buFont typeface="Arial" panose="020B0604020202020204" pitchFamily="34" charset="0"/>
        <a:buChar char="•"/>
        <a:defRPr sz="1398" kern="1200">
          <a:solidFill>
            <a:schemeClr val="tx1"/>
          </a:solidFill>
          <a:latin typeface="+mn-lt"/>
          <a:ea typeface="+mn-ea"/>
          <a:cs typeface="+mn-cs"/>
        </a:defRPr>
      </a:lvl9pPr>
    </p:bodyStyle>
    <p:otherStyle>
      <a:defPPr>
        <a:defRPr lang="en-US"/>
      </a:defPPr>
      <a:lvl1pPr marL="0" algn="l" defTabSz="710397" rtl="0" eaLnBrk="1" latinLnBrk="0" hangingPunct="1">
        <a:defRPr sz="1398" kern="1200">
          <a:solidFill>
            <a:schemeClr val="tx1"/>
          </a:solidFill>
          <a:latin typeface="+mn-lt"/>
          <a:ea typeface="+mn-ea"/>
          <a:cs typeface="+mn-cs"/>
        </a:defRPr>
      </a:lvl1pPr>
      <a:lvl2pPr marL="355199" algn="l" defTabSz="710397" rtl="0" eaLnBrk="1" latinLnBrk="0" hangingPunct="1">
        <a:defRPr sz="1398" kern="1200">
          <a:solidFill>
            <a:schemeClr val="tx1"/>
          </a:solidFill>
          <a:latin typeface="+mn-lt"/>
          <a:ea typeface="+mn-ea"/>
          <a:cs typeface="+mn-cs"/>
        </a:defRPr>
      </a:lvl2pPr>
      <a:lvl3pPr marL="710397" algn="l" defTabSz="710397" rtl="0" eaLnBrk="1" latinLnBrk="0" hangingPunct="1">
        <a:defRPr sz="1398" kern="1200">
          <a:solidFill>
            <a:schemeClr val="tx1"/>
          </a:solidFill>
          <a:latin typeface="+mn-lt"/>
          <a:ea typeface="+mn-ea"/>
          <a:cs typeface="+mn-cs"/>
        </a:defRPr>
      </a:lvl3pPr>
      <a:lvl4pPr marL="1065596" algn="l" defTabSz="710397" rtl="0" eaLnBrk="1" latinLnBrk="0" hangingPunct="1">
        <a:defRPr sz="1398" kern="1200">
          <a:solidFill>
            <a:schemeClr val="tx1"/>
          </a:solidFill>
          <a:latin typeface="+mn-lt"/>
          <a:ea typeface="+mn-ea"/>
          <a:cs typeface="+mn-cs"/>
        </a:defRPr>
      </a:lvl4pPr>
      <a:lvl5pPr marL="1420795" algn="l" defTabSz="710397" rtl="0" eaLnBrk="1" latinLnBrk="0" hangingPunct="1">
        <a:defRPr sz="1398" kern="1200">
          <a:solidFill>
            <a:schemeClr val="tx1"/>
          </a:solidFill>
          <a:latin typeface="+mn-lt"/>
          <a:ea typeface="+mn-ea"/>
          <a:cs typeface="+mn-cs"/>
        </a:defRPr>
      </a:lvl5pPr>
      <a:lvl6pPr marL="1775993" algn="l" defTabSz="710397" rtl="0" eaLnBrk="1" latinLnBrk="0" hangingPunct="1">
        <a:defRPr sz="1398" kern="1200">
          <a:solidFill>
            <a:schemeClr val="tx1"/>
          </a:solidFill>
          <a:latin typeface="+mn-lt"/>
          <a:ea typeface="+mn-ea"/>
          <a:cs typeface="+mn-cs"/>
        </a:defRPr>
      </a:lvl6pPr>
      <a:lvl7pPr marL="2131192" algn="l" defTabSz="710397" rtl="0" eaLnBrk="1" latinLnBrk="0" hangingPunct="1">
        <a:defRPr sz="1398" kern="1200">
          <a:solidFill>
            <a:schemeClr val="tx1"/>
          </a:solidFill>
          <a:latin typeface="+mn-lt"/>
          <a:ea typeface="+mn-ea"/>
          <a:cs typeface="+mn-cs"/>
        </a:defRPr>
      </a:lvl7pPr>
      <a:lvl8pPr marL="2486391" algn="l" defTabSz="710397" rtl="0" eaLnBrk="1" latinLnBrk="0" hangingPunct="1">
        <a:defRPr sz="1398" kern="1200">
          <a:solidFill>
            <a:schemeClr val="tx1"/>
          </a:solidFill>
          <a:latin typeface="+mn-lt"/>
          <a:ea typeface="+mn-ea"/>
          <a:cs typeface="+mn-cs"/>
        </a:defRPr>
      </a:lvl8pPr>
      <a:lvl9pPr marL="2841589" algn="l" defTabSz="710397" rtl="0" eaLnBrk="1" latinLnBrk="0" hangingPunct="1">
        <a:defRPr sz="13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hyperlink" Target="http://scrum.org/EBM"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4CA3264-3A5D-F84C-98BA-A821D07C0D94}"/>
              </a:ext>
            </a:extLst>
          </p:cNvPr>
          <p:cNvSpPr/>
          <p:nvPr/>
        </p:nvSpPr>
        <p:spPr>
          <a:xfrm>
            <a:off x="-1923" y="0"/>
            <a:ext cx="7559675" cy="5327650"/>
          </a:xfrm>
          <a:prstGeom prst="roundRect">
            <a:avLst>
              <a:gd name="adj" fmla="val 0"/>
            </a:avLst>
          </a:prstGeom>
          <a:solidFill>
            <a:srgbClr val="DE8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160531B3-7716-9F42-8E65-7514D1EF0D8A}"/>
              </a:ext>
            </a:extLst>
          </p:cNvPr>
          <p:cNvSpPr/>
          <p:nvPr/>
        </p:nvSpPr>
        <p:spPr>
          <a:xfrm>
            <a:off x="497305" y="451018"/>
            <a:ext cx="6561221" cy="4425613"/>
          </a:xfrm>
          <a:prstGeom prst="rect">
            <a:avLst/>
          </a:prstGeom>
          <a:blipFill>
            <a:blip r:embed="rId2"/>
            <a:stretch>
              <a:fillRect/>
            </a:stretch>
          </a:bli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L" sz="9600">
              <a:latin typeface="Marvel" pitchFamily="2" charset="0"/>
            </a:endParaRPr>
          </a:p>
        </p:txBody>
      </p:sp>
      <p:pic>
        <p:nvPicPr>
          <p:cNvPr id="7" name="Picture 6" descr="A picture containing food, drawing&#10;&#10;Description automatically generated">
            <a:extLst>
              <a:ext uri="{FF2B5EF4-FFF2-40B4-BE49-F238E27FC236}">
                <a16:creationId xmlns:a16="http://schemas.microsoft.com/office/drawing/2014/main" id="{104B81D9-129E-4E40-BFD9-83091AF63E39}"/>
              </a:ext>
            </a:extLst>
          </p:cNvPr>
          <p:cNvPicPr>
            <a:picLocks noChangeAspect="1"/>
          </p:cNvPicPr>
          <p:nvPr/>
        </p:nvPicPr>
        <p:blipFill>
          <a:blip r:embed="rId3"/>
          <a:stretch>
            <a:fillRect/>
          </a:stretch>
        </p:blipFill>
        <p:spPr>
          <a:xfrm>
            <a:off x="4663318" y="2963532"/>
            <a:ext cx="2690434" cy="2421864"/>
          </a:xfrm>
          <a:prstGeom prst="rect">
            <a:avLst/>
          </a:prstGeom>
        </p:spPr>
      </p:pic>
      <p:grpSp>
        <p:nvGrpSpPr>
          <p:cNvPr id="8" name="Group 7">
            <a:extLst>
              <a:ext uri="{FF2B5EF4-FFF2-40B4-BE49-F238E27FC236}">
                <a16:creationId xmlns:a16="http://schemas.microsoft.com/office/drawing/2014/main" id="{AFB605EE-3705-E248-AF8C-1D5AD28D43A3}"/>
              </a:ext>
            </a:extLst>
          </p:cNvPr>
          <p:cNvGrpSpPr/>
          <p:nvPr/>
        </p:nvGrpSpPr>
        <p:grpSpPr>
          <a:xfrm>
            <a:off x="736214" y="2049812"/>
            <a:ext cx="2163046" cy="703643"/>
            <a:chOff x="2149311" y="3497517"/>
            <a:chExt cx="3321303" cy="982096"/>
          </a:xfrm>
        </p:grpSpPr>
        <p:sp>
          <p:nvSpPr>
            <p:cNvPr id="12" name="Rectangle 11">
              <a:extLst>
                <a:ext uri="{FF2B5EF4-FFF2-40B4-BE49-F238E27FC236}">
                  <a16:creationId xmlns:a16="http://schemas.microsoft.com/office/drawing/2014/main" id="{03D2670D-FE19-504E-A940-4427F3D24A55}"/>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3" name="TextBox 12">
              <a:extLst>
                <a:ext uri="{FF2B5EF4-FFF2-40B4-BE49-F238E27FC236}">
                  <a16:creationId xmlns:a16="http://schemas.microsoft.com/office/drawing/2014/main" id="{4A62C39A-22C9-7F44-A975-1A5B25AC65E1}"/>
                </a:ext>
              </a:extLst>
            </p:cNvPr>
            <p:cNvSpPr txBox="1"/>
            <p:nvPr/>
          </p:nvSpPr>
          <p:spPr>
            <a:xfrm>
              <a:off x="2165560" y="3497517"/>
              <a:ext cx="3305054" cy="773709"/>
            </a:xfrm>
            <a:prstGeom prst="rect">
              <a:avLst/>
            </a:prstGeom>
            <a:noFill/>
          </p:spPr>
          <p:txBody>
            <a:bodyPr wrap="square" rtlCol="0">
              <a:spAutoFit/>
            </a:bodyPr>
            <a:lstStyle/>
            <a:p>
              <a:r>
                <a:rPr lang="en-NL" sz="4800">
                  <a:solidFill>
                    <a:schemeClr val="bg1"/>
                  </a:solidFill>
                  <a:latin typeface="Marvel" pitchFamily="2" charset="0"/>
                </a:rPr>
                <a:t>MEASURING</a:t>
              </a:r>
            </a:p>
          </p:txBody>
        </p:sp>
      </p:grpSp>
      <p:grpSp>
        <p:nvGrpSpPr>
          <p:cNvPr id="9" name="Group 8">
            <a:extLst>
              <a:ext uri="{FF2B5EF4-FFF2-40B4-BE49-F238E27FC236}">
                <a16:creationId xmlns:a16="http://schemas.microsoft.com/office/drawing/2014/main" id="{8996B505-2D15-DC46-B4D8-03A572A05F33}"/>
              </a:ext>
            </a:extLst>
          </p:cNvPr>
          <p:cNvGrpSpPr/>
          <p:nvPr/>
        </p:nvGrpSpPr>
        <p:grpSpPr>
          <a:xfrm>
            <a:off x="2898713" y="2053968"/>
            <a:ext cx="2035518" cy="699487"/>
            <a:chOff x="985499" y="3604904"/>
            <a:chExt cx="2549328" cy="1444863"/>
          </a:xfrm>
        </p:grpSpPr>
        <p:sp>
          <p:nvSpPr>
            <p:cNvPr id="10" name="Rectangle 9">
              <a:extLst>
                <a:ext uri="{FF2B5EF4-FFF2-40B4-BE49-F238E27FC236}">
                  <a16:creationId xmlns:a16="http://schemas.microsoft.com/office/drawing/2014/main" id="{A70C874D-E8D2-3346-A10E-4A14DC716305}"/>
                </a:ext>
              </a:extLst>
            </p:cNvPr>
            <p:cNvSpPr/>
            <p:nvPr/>
          </p:nvSpPr>
          <p:spPr>
            <a:xfrm>
              <a:off x="985499" y="3773385"/>
              <a:ext cx="2454755" cy="12763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a:p>
          </p:txBody>
        </p:sp>
        <p:sp>
          <p:nvSpPr>
            <p:cNvPr id="11" name="TextBox 10">
              <a:extLst>
                <a:ext uri="{FF2B5EF4-FFF2-40B4-BE49-F238E27FC236}">
                  <a16:creationId xmlns:a16="http://schemas.microsoft.com/office/drawing/2014/main" id="{E48F9ECE-CD24-3E4A-BCBB-96D257CED6D0}"/>
                </a:ext>
              </a:extLst>
            </p:cNvPr>
            <p:cNvSpPr txBox="1"/>
            <p:nvPr/>
          </p:nvSpPr>
          <p:spPr>
            <a:xfrm>
              <a:off x="1004092" y="3604904"/>
              <a:ext cx="2530735" cy="1148687"/>
            </a:xfrm>
            <a:prstGeom prst="rect">
              <a:avLst/>
            </a:prstGeom>
            <a:noFill/>
          </p:spPr>
          <p:txBody>
            <a:bodyPr wrap="square" rtlCol="0">
              <a:spAutoFit/>
            </a:bodyPr>
            <a:lstStyle/>
            <a:p>
              <a:r>
                <a:rPr lang="en-NL" sz="4800">
                  <a:solidFill>
                    <a:schemeClr val="bg1"/>
                  </a:solidFill>
                  <a:latin typeface="Marvel" pitchFamily="2" charset="0"/>
                </a:rPr>
                <a:t>OUTCOME</a:t>
              </a:r>
            </a:p>
          </p:txBody>
        </p:sp>
      </p:grpSp>
      <p:grpSp>
        <p:nvGrpSpPr>
          <p:cNvPr id="20" name="Group 19">
            <a:extLst>
              <a:ext uri="{FF2B5EF4-FFF2-40B4-BE49-F238E27FC236}">
                <a16:creationId xmlns:a16="http://schemas.microsoft.com/office/drawing/2014/main" id="{DF103935-8D1C-9849-A65E-C2062C0E276E}"/>
              </a:ext>
            </a:extLst>
          </p:cNvPr>
          <p:cNvGrpSpPr/>
          <p:nvPr/>
        </p:nvGrpSpPr>
        <p:grpSpPr>
          <a:xfrm>
            <a:off x="730092" y="695982"/>
            <a:ext cx="4128627" cy="1200329"/>
            <a:chOff x="2149311" y="3608948"/>
            <a:chExt cx="3321303" cy="877737"/>
          </a:xfrm>
        </p:grpSpPr>
        <p:sp>
          <p:nvSpPr>
            <p:cNvPr id="21" name="Rectangle 20">
              <a:extLst>
                <a:ext uri="{FF2B5EF4-FFF2-40B4-BE49-F238E27FC236}">
                  <a16:creationId xmlns:a16="http://schemas.microsoft.com/office/drawing/2014/main" id="{C5E017B4-F431-2349-92CF-434B59F2514B}"/>
                </a:ext>
              </a:extLst>
            </p:cNvPr>
            <p:cNvSpPr/>
            <p:nvPr/>
          </p:nvSpPr>
          <p:spPr>
            <a:xfrm>
              <a:off x="2149311" y="3619894"/>
              <a:ext cx="3321303" cy="859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08E817A-F4B1-C842-A09E-9DAC55AEFAD8}"/>
                </a:ext>
              </a:extLst>
            </p:cNvPr>
            <p:cNvSpPr txBox="1"/>
            <p:nvPr/>
          </p:nvSpPr>
          <p:spPr>
            <a:xfrm>
              <a:off x="2165560" y="3608948"/>
              <a:ext cx="3305054" cy="877737"/>
            </a:xfrm>
            <a:prstGeom prst="rect">
              <a:avLst/>
            </a:prstGeom>
            <a:noFill/>
          </p:spPr>
          <p:txBody>
            <a:bodyPr wrap="square" rtlCol="0">
              <a:spAutoFit/>
            </a:bodyPr>
            <a:lstStyle/>
            <a:p>
              <a:r>
                <a:rPr lang="zh-TW" altLang="en-US" sz="7200" b="1" dirty="0">
                  <a:solidFill>
                    <a:schemeClr val="bg1"/>
                  </a:solidFill>
                  <a:latin typeface="Noto Sans Mono CJK TC Bold" panose="020B0500000000000000" pitchFamily="34" charset="-128"/>
                  <a:ea typeface="Noto Sans Mono CJK TC Bold" panose="020B0500000000000000" pitchFamily="34" charset="-128"/>
                </a:rPr>
                <a:t>測量結果</a:t>
              </a:r>
              <a:endParaRPr lang="en-NL" sz="10000" b="1">
                <a:solidFill>
                  <a:schemeClr val="bg1"/>
                </a:solidFill>
                <a:latin typeface="Noto Sans Mono CJK TC Bold" panose="020B0500000000000000" pitchFamily="34" charset="-128"/>
                <a:ea typeface="Noto Sans Mono CJK TC Bold" panose="020B0500000000000000" pitchFamily="34" charset="-128"/>
              </a:endParaRPr>
            </a:p>
          </p:txBody>
        </p:sp>
      </p:grpSp>
      <p:grpSp>
        <p:nvGrpSpPr>
          <p:cNvPr id="14" name="Group 13">
            <a:extLst>
              <a:ext uri="{FF2B5EF4-FFF2-40B4-BE49-F238E27FC236}">
                <a16:creationId xmlns:a16="http://schemas.microsoft.com/office/drawing/2014/main" id="{EF3D2CFF-AEBA-D840-BF9C-2D3AF763B0E0}"/>
              </a:ext>
            </a:extLst>
          </p:cNvPr>
          <p:cNvGrpSpPr/>
          <p:nvPr/>
        </p:nvGrpSpPr>
        <p:grpSpPr>
          <a:xfrm>
            <a:off x="730092" y="4443839"/>
            <a:ext cx="1726304" cy="307777"/>
            <a:chOff x="2423852" y="4443885"/>
            <a:chExt cx="1726304" cy="307777"/>
          </a:xfrm>
        </p:grpSpPr>
        <p:pic>
          <p:nvPicPr>
            <p:cNvPr id="15" name="Picture 14">
              <a:extLst>
                <a:ext uri="{FF2B5EF4-FFF2-40B4-BE49-F238E27FC236}">
                  <a16:creationId xmlns:a16="http://schemas.microsoft.com/office/drawing/2014/main" id="{16386235-6BD7-124F-909C-453F01611A23}"/>
                </a:ext>
              </a:extLst>
            </p:cNvPr>
            <p:cNvPicPr>
              <a:picLocks noChangeAspect="1"/>
            </p:cNvPicPr>
            <p:nvPr/>
          </p:nvPicPr>
          <p:blipFill>
            <a:blip r:embed="rId4"/>
            <a:stretch>
              <a:fillRect/>
            </a:stretch>
          </p:blipFill>
          <p:spPr>
            <a:xfrm>
              <a:off x="2423852" y="4489570"/>
              <a:ext cx="1227076" cy="213124"/>
            </a:xfrm>
            <a:prstGeom prst="rect">
              <a:avLst/>
            </a:prstGeom>
          </p:spPr>
        </p:pic>
        <p:sp>
          <p:nvSpPr>
            <p:cNvPr id="16" name="TextBox 15">
              <a:extLst>
                <a:ext uri="{FF2B5EF4-FFF2-40B4-BE49-F238E27FC236}">
                  <a16:creationId xmlns:a16="http://schemas.microsoft.com/office/drawing/2014/main" id="{E07B6917-46A0-1F4F-9835-FCA1B38B6DD9}"/>
                </a:ext>
              </a:extLst>
            </p:cNvPr>
            <p:cNvSpPr txBox="1"/>
            <p:nvPr/>
          </p:nvSpPr>
          <p:spPr>
            <a:xfrm>
              <a:off x="3606417" y="4443885"/>
              <a:ext cx="543739" cy="307777"/>
            </a:xfrm>
            <a:prstGeom prst="rect">
              <a:avLst/>
            </a:prstGeom>
            <a:noFill/>
          </p:spPr>
          <p:txBody>
            <a:bodyPr wrap="none" rtlCol="0">
              <a:spAutoFit/>
            </a:bodyPr>
            <a:lstStyle/>
            <a:p>
              <a:r>
                <a:rPr lang="en-US" sz="1400" dirty="0" err="1">
                  <a:solidFill>
                    <a:srgbClr val="525A5E"/>
                  </a:solidFill>
                  <a:latin typeface="WLM Carton" pitchFamily="2" charset="0"/>
                </a:rPr>
                <a:t>翻譯</a:t>
              </a:r>
              <a:endParaRPr lang="en-US" sz="1400" dirty="0">
                <a:solidFill>
                  <a:srgbClr val="525A5E"/>
                </a:solidFill>
                <a:latin typeface="WLM Carton" pitchFamily="2" charset="0"/>
              </a:endParaRPr>
            </a:p>
          </p:txBody>
        </p:sp>
      </p:grpSp>
    </p:spTree>
    <p:extLst>
      <p:ext uri="{BB962C8B-B14F-4D97-AF65-F5344CB8AC3E}">
        <p14:creationId xmlns:p14="http://schemas.microsoft.com/office/powerpoint/2010/main" val="118439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759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員工平均營收</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Revenue per Employee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135802" y="1444736"/>
            <a:ext cx="7276515"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該比率（總收入</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雇員人數）是一個行業中的關鍵競爭指標。</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這因行業而異。</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65911"/>
            <a:ext cx="6334477"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ratio (gross revenue / # of employees) is a key competitive indicator within an industry. This varies significantly by industry.</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3625"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971780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212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成本效益比</a:t>
            </a:r>
          </a:p>
        </p:txBody>
      </p:sp>
      <p:sp>
        <p:nvSpPr>
          <p:cNvPr id="19" name="TextBox 18">
            <a:extLst>
              <a:ext uri="{FF2B5EF4-FFF2-40B4-BE49-F238E27FC236}">
                <a16:creationId xmlns:a16="http://schemas.microsoft.com/office/drawing/2014/main" id="{78B55A94-2BA7-CB47-B2FC-0E222AE6FDB7}"/>
              </a:ext>
            </a:extLst>
          </p:cNvPr>
          <p:cNvSpPr txBox="1"/>
          <p:nvPr/>
        </p:nvSpPr>
        <p:spPr>
          <a:xfrm>
            <a:off x="321850" y="1521947"/>
            <a:ext cx="6954508"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測量產品</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系統的總費用和成本，包括運營成本與收入的比較。</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16" y="4000773"/>
            <a:ext cx="6993044"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Total expenses and costs for </a:t>
            </a:r>
          </a:p>
          <a:p>
            <a:pPr algn="ctr"/>
            <a:r>
              <a:rPr lang="en-GB" dirty="0">
                <a:solidFill>
                  <a:schemeClr val="bg1"/>
                </a:solidFill>
                <a:latin typeface="Ubuntu" panose="020B0504030602030204" pitchFamily="34" charset="0"/>
              </a:rPr>
              <a:t>the product(s)/system(s) being measured, </a:t>
            </a:r>
          </a:p>
          <a:p>
            <a:pPr algn="ctr"/>
            <a:r>
              <a:rPr lang="en-GB" dirty="0">
                <a:solidFill>
                  <a:schemeClr val="bg1"/>
                </a:solidFill>
                <a:latin typeface="Ubuntu" panose="020B0504030602030204" pitchFamily="34" charset="0"/>
              </a:rPr>
              <a:t>including operational costs compared to revenue.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907"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4" name="TextBox 13">
            <a:extLst>
              <a:ext uri="{FF2B5EF4-FFF2-40B4-BE49-F238E27FC236}">
                <a16:creationId xmlns:a16="http://schemas.microsoft.com/office/drawing/2014/main" id="{72295A8D-CCB8-224E-887F-A5A17EDADE4B}"/>
              </a:ext>
            </a:extLst>
          </p:cNvPr>
          <p:cNvSpPr txBox="1"/>
          <p:nvPr/>
        </p:nvSpPr>
        <p:spPr>
          <a:xfrm>
            <a:off x="283315" y="3195266"/>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 Cost Ratio</a:t>
            </a:r>
          </a:p>
        </p:txBody>
      </p:sp>
    </p:spTree>
    <p:extLst>
      <p:ext uri="{BB962C8B-B14F-4D97-AF65-F5344CB8AC3E}">
        <p14:creationId xmlns:p14="http://schemas.microsoft.com/office/powerpoint/2010/main" val="42795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2199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2"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員工滿意度</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14"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Employee Satisfaction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9" y="1444736"/>
            <a:ext cx="6993042"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某種形式的情緒分析有助於測量員工的敬業度、活力和熱情。</a:t>
            </a:r>
          </a:p>
        </p:txBody>
      </p:sp>
      <p:sp>
        <p:nvSpPr>
          <p:cNvPr id="21" name="TextBox 20">
            <a:extLst>
              <a:ext uri="{FF2B5EF4-FFF2-40B4-BE49-F238E27FC236}">
                <a16:creationId xmlns:a16="http://schemas.microsoft.com/office/drawing/2014/main" id="{2AC5D029-74FD-FC45-8496-D302C97F5B2E}"/>
              </a:ext>
            </a:extLst>
          </p:cNvPr>
          <p:cNvSpPr txBox="1"/>
          <p:nvPr/>
        </p:nvSpPr>
        <p:spPr>
          <a:xfrm>
            <a:off x="321851" y="3865911"/>
            <a:ext cx="6954506"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Some form of sentiment analysis to help </a:t>
            </a:r>
          </a:p>
          <a:p>
            <a:pPr algn="ctr"/>
            <a:r>
              <a:rPr lang="en-GB" dirty="0">
                <a:solidFill>
                  <a:schemeClr val="bg1"/>
                </a:solidFill>
                <a:latin typeface="Ubuntu" panose="020B0504030602030204" pitchFamily="34" charset="0"/>
              </a:rPr>
              <a:t>gauge employee engagement, energy, and enthusiasm.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96" y="2497151"/>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687653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337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顧客滿意度</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15" y="1466517"/>
            <a:ext cx="6993042"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某種形式的情感分析幫助評估客戶對產品的參與度和滿意度。</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6" y="4015885"/>
            <a:ext cx="6993047"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Some form of sentiment analysis to help </a:t>
            </a:r>
          </a:p>
          <a:p>
            <a:pPr algn="ctr"/>
            <a:r>
              <a:rPr lang="en-GB" dirty="0">
                <a:solidFill>
                  <a:schemeClr val="bg1"/>
                </a:solidFill>
                <a:latin typeface="Ubuntu" panose="020B0504030602030204" pitchFamily="34" charset="0"/>
              </a:rPr>
              <a:t>gauge customer engagement and happiness with the product.</a:t>
            </a:r>
          </a:p>
        </p:txBody>
      </p:sp>
      <p:grpSp>
        <p:nvGrpSpPr>
          <p:cNvPr id="39" name="Group 38">
            <a:extLst>
              <a:ext uri="{FF2B5EF4-FFF2-40B4-BE49-F238E27FC236}">
                <a16:creationId xmlns:a16="http://schemas.microsoft.com/office/drawing/2014/main" id="{A487D19A-A89D-4A4A-A86D-41F757C99285}"/>
              </a:ext>
            </a:extLst>
          </p:cNvPr>
          <p:cNvGrpSpPr/>
          <p:nvPr/>
        </p:nvGrpSpPr>
        <p:grpSpPr>
          <a:xfrm>
            <a:off x="2854900" y="2229357"/>
            <a:ext cx="1849858" cy="559962"/>
            <a:chOff x="2780974" y="4028901"/>
            <a:chExt cx="1849858" cy="559962"/>
          </a:xfrm>
        </p:grpSpPr>
        <p:sp>
          <p:nvSpPr>
            <p:cNvPr id="40" name="Diamond 39">
              <a:extLst>
                <a:ext uri="{FF2B5EF4-FFF2-40B4-BE49-F238E27FC236}">
                  <a16:creationId xmlns:a16="http://schemas.microsoft.com/office/drawing/2014/main" id="{2325DAE0-90B5-274A-A29C-8E795AE52955}"/>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41" name="Diamond 40">
              <a:extLst>
                <a:ext uri="{FF2B5EF4-FFF2-40B4-BE49-F238E27FC236}">
                  <a16:creationId xmlns:a16="http://schemas.microsoft.com/office/drawing/2014/main" id="{1A483A40-31E7-8D49-B16C-D2E6134CD9BE}"/>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Diamond 41">
              <a:extLst>
                <a:ext uri="{FF2B5EF4-FFF2-40B4-BE49-F238E27FC236}">
                  <a16:creationId xmlns:a16="http://schemas.microsoft.com/office/drawing/2014/main" id="{69409292-83BE-B846-A3F2-892DD6D0C8B8}"/>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43" name="TextBox 42">
            <a:extLst>
              <a:ext uri="{FF2B5EF4-FFF2-40B4-BE49-F238E27FC236}">
                <a16:creationId xmlns:a16="http://schemas.microsoft.com/office/drawing/2014/main" id="{C5B11C8E-8665-A041-851D-CEB5CBBF3579}"/>
              </a:ext>
            </a:extLst>
          </p:cNvPr>
          <p:cNvSpPr txBox="1"/>
          <p:nvPr/>
        </p:nvSpPr>
        <p:spPr>
          <a:xfrm>
            <a:off x="283312" y="3182828"/>
            <a:ext cx="6993041"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Satisfaction</a:t>
            </a:r>
          </a:p>
        </p:txBody>
      </p:sp>
    </p:spTree>
    <p:extLst>
      <p:ext uri="{BB962C8B-B14F-4D97-AF65-F5344CB8AC3E}">
        <p14:creationId xmlns:p14="http://schemas.microsoft.com/office/powerpoint/2010/main" val="359025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330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客戶使用率指數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1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Usage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1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按功能對使用方式進行測量，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以説明推斷客戶發現該產品實用的程度，</a:t>
            </a:r>
            <a:endParaRPr lang="en-CA"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以及使用時間是否符合期望。</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5" y="386591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Measurement of usage, by feature, to help infer </a:t>
            </a:r>
          </a:p>
          <a:p>
            <a:pPr algn="ctr"/>
            <a:r>
              <a:rPr lang="en-GB" dirty="0">
                <a:solidFill>
                  <a:schemeClr val="bg1"/>
                </a:solidFill>
                <a:latin typeface="Ubuntu" panose="020B0504030602030204" pitchFamily="34" charset="0"/>
              </a:rPr>
              <a:t>the degree to which customers find the product useful and whether actual usage meets expectations on </a:t>
            </a:r>
          </a:p>
          <a:p>
            <a:pPr algn="ctr"/>
            <a:r>
              <a:rPr lang="en-GB" dirty="0">
                <a:solidFill>
                  <a:schemeClr val="bg1"/>
                </a:solidFill>
                <a:latin typeface="Ubuntu" panose="020B0504030602030204" pitchFamily="34" charset="0"/>
              </a:rPr>
              <a:t>how long users should be taking with a feature.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9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73435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7AEBD6-367D-D941-98BD-0EEFF9B8D9C8}"/>
              </a:ext>
            </a:extLst>
          </p:cNvPr>
          <p:cNvSpPr/>
          <p:nvPr/>
        </p:nvSpPr>
        <p:spPr>
          <a:xfrm>
            <a:off x="0" y="0"/>
            <a:ext cx="7559675" cy="5327650"/>
          </a:xfrm>
          <a:prstGeom prst="rect">
            <a:avLst/>
          </a:prstGeom>
          <a:solidFill>
            <a:srgbClr val="DE8445"/>
          </a:solidFill>
          <a:ln>
            <a:solidFill>
              <a:srgbClr val="DE8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3700">
              <a:solidFill>
                <a:schemeClr val="tx1"/>
              </a:solidFill>
            </a:endParaRPr>
          </a:p>
        </p:txBody>
      </p:sp>
      <p:pic>
        <p:nvPicPr>
          <p:cNvPr id="15" name="Picture 14">
            <a:extLst>
              <a:ext uri="{FF2B5EF4-FFF2-40B4-BE49-F238E27FC236}">
                <a16:creationId xmlns:a16="http://schemas.microsoft.com/office/drawing/2014/main" id="{789A4496-9FBC-704F-B2C1-D5C1E9DB312E}"/>
              </a:ext>
            </a:extLst>
          </p:cNvPr>
          <p:cNvPicPr>
            <a:picLocks noChangeAspect="1"/>
          </p:cNvPicPr>
          <p:nvPr/>
        </p:nvPicPr>
        <p:blipFill>
          <a:blip r:embed="rId3"/>
          <a:stretch>
            <a:fillRect/>
          </a:stretch>
        </p:blipFill>
        <p:spPr>
          <a:xfrm>
            <a:off x="4991437" y="3481357"/>
            <a:ext cx="1377557" cy="570453"/>
          </a:xfrm>
          <a:prstGeom prst="rect">
            <a:avLst/>
          </a:prstGeom>
        </p:spPr>
      </p:pic>
      <p:pic>
        <p:nvPicPr>
          <p:cNvPr id="16" name="Picture 15" descr="A picture containing food, drawing&#10;&#10;Description automatically generated">
            <a:extLst>
              <a:ext uri="{FF2B5EF4-FFF2-40B4-BE49-F238E27FC236}">
                <a16:creationId xmlns:a16="http://schemas.microsoft.com/office/drawing/2014/main" id="{5BFC205A-19C7-9F49-929A-165FFE6218EB}"/>
              </a:ext>
            </a:extLst>
          </p:cNvPr>
          <p:cNvPicPr>
            <a:picLocks noChangeAspect="1"/>
          </p:cNvPicPr>
          <p:nvPr/>
        </p:nvPicPr>
        <p:blipFill rotWithShape="1">
          <a:blip r:embed="rId4"/>
          <a:srcRect l="7627" t="23416" r="19369" b="29440"/>
          <a:stretch/>
        </p:blipFill>
        <p:spPr>
          <a:xfrm>
            <a:off x="3997532" y="1434437"/>
            <a:ext cx="623365" cy="396129"/>
          </a:xfrm>
          <a:prstGeom prst="rect">
            <a:avLst/>
          </a:prstGeom>
        </p:spPr>
      </p:pic>
      <p:sp>
        <p:nvSpPr>
          <p:cNvPr id="17" name="Rectangle 16">
            <a:extLst>
              <a:ext uri="{FF2B5EF4-FFF2-40B4-BE49-F238E27FC236}">
                <a16:creationId xmlns:a16="http://schemas.microsoft.com/office/drawing/2014/main" id="{1CFD67FC-EB16-7E4E-B8D4-767E78D204CB}"/>
              </a:ext>
            </a:extLst>
          </p:cNvPr>
          <p:cNvSpPr/>
          <p:nvPr/>
        </p:nvSpPr>
        <p:spPr>
          <a:xfrm>
            <a:off x="3966020" y="1815896"/>
            <a:ext cx="3305328" cy="923330"/>
          </a:xfrm>
          <a:prstGeom prst="rect">
            <a:avLst/>
          </a:prstGeom>
        </p:spPr>
        <p:txBody>
          <a:bodyPr wrap="square">
            <a:spAutoFit/>
          </a:bodyPr>
          <a:lstStyle/>
          <a:p>
            <a:pPr algn="ctr"/>
            <a:r>
              <a:rPr lang="en-GB" sz="900" dirty="0">
                <a:solidFill>
                  <a:schemeClr val="bg1"/>
                </a:solidFill>
                <a:latin typeface="Noto Sans Mono CJK TC Regular" panose="020B0500000000000000" pitchFamily="34" charset="-128"/>
                <a:ea typeface="Noto Sans Mono CJK TC Regular" panose="020B0500000000000000" pitchFamily="34" charset="-128"/>
              </a:rPr>
              <a:t>Scrum Facilitators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是一家位於荷蘭的培訓機構，其使命是幫助專業人士成為出色的</a:t>
            </a:r>
            <a:r>
              <a:rPr lang="en-GB" sz="900" dirty="0">
                <a:solidFill>
                  <a:schemeClr val="bg1"/>
                </a:solidFill>
                <a:latin typeface="Noto Sans Mono CJK TC Regular" panose="020B0500000000000000" pitchFamily="34" charset="-128"/>
                <a:ea typeface="Noto Sans Mono CJK TC Regular" panose="020B0500000000000000" pitchFamily="34" charset="-128"/>
              </a:rPr>
              <a:t> Scrum facilitators. Scrum Facilitator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可以是</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 </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Scrum Master</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，產品負責人、開發人員、或是領導人。</a:t>
            </a:r>
            <a:r>
              <a:rPr lang="en-GB"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好的</a:t>
            </a:r>
            <a:r>
              <a:rPr lang="en-GB" sz="900" dirty="0">
                <a:solidFill>
                  <a:schemeClr val="bg1"/>
                </a:solidFill>
                <a:latin typeface="Noto Sans Mono CJK TC Regular" panose="020B0500000000000000" pitchFamily="34" charset="-128"/>
                <a:ea typeface="Noto Sans Mono CJK TC Regular" panose="020B0500000000000000" pitchFamily="34" charset="-128"/>
              </a:rPr>
              <a:t> Scrum Facilitators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了解</a:t>
            </a:r>
            <a:r>
              <a:rPr lang="en-GB" sz="900" dirty="0">
                <a:solidFill>
                  <a:schemeClr val="bg1"/>
                </a:solidFill>
                <a:latin typeface="Noto Sans Mono CJK TC Regular" panose="020B0500000000000000" pitchFamily="34" charset="-128"/>
                <a:ea typeface="Noto Sans Mono CJK TC Regular" panose="020B0500000000000000" pitchFamily="34" charset="-128"/>
              </a:rPr>
              <a:t> Scrum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的價值觀和原則</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，並利用這些價值觀和原則與他們的團隊和組織一起有效的實施</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Scrum</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a:t>
            </a:r>
            <a:endParaRPr lang="en-GB" sz="900"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18" name="TextBox 17">
            <a:extLst>
              <a:ext uri="{FF2B5EF4-FFF2-40B4-BE49-F238E27FC236}">
                <a16:creationId xmlns:a16="http://schemas.microsoft.com/office/drawing/2014/main" id="{6F943A64-0EE7-0746-8785-BA4ACC104E94}"/>
              </a:ext>
            </a:extLst>
          </p:cNvPr>
          <p:cNvSpPr txBox="1"/>
          <p:nvPr/>
        </p:nvSpPr>
        <p:spPr>
          <a:xfrm>
            <a:off x="123986" y="835875"/>
            <a:ext cx="3572360" cy="830997"/>
          </a:xfrm>
          <a:prstGeom prst="rect">
            <a:avLst/>
          </a:prstGeom>
          <a:noFill/>
        </p:spPr>
        <p:txBody>
          <a:bodyPr wrap="square" rtlCol="0">
            <a:spAutoFit/>
          </a:bodyPr>
          <a:lstStyle/>
          <a:p>
            <a:pPr algn="ctr"/>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這遊戲基於 </a:t>
            </a:r>
            <a:r>
              <a:rPr lang="en-GB" sz="1200" dirty="0">
                <a:solidFill>
                  <a:schemeClr val="bg1"/>
                </a:solidFill>
                <a:latin typeface="Noto Sans Mono CJK TC Regular" panose="020B0500000000000000" pitchFamily="34" charset="-128"/>
                <a:ea typeface="Noto Sans Mono CJK TC Regular" panose="020B0500000000000000" pitchFamily="34" charset="-128"/>
              </a:rPr>
              <a:t>Evidence Based Management (EBM). EBM </a:t>
            </a:r>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是組織可以用來幫助測量 </a:t>
            </a:r>
            <a:r>
              <a:rPr lang="en-US" altLang="zh-TW" sz="1200"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感知到的</a:t>
            </a:r>
            <a:r>
              <a:rPr lang="en-US" altLang="zh-TW" sz="12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US" sz="1200" dirty="0">
                <a:solidFill>
                  <a:schemeClr val="bg1"/>
                </a:solidFill>
                <a:latin typeface="Noto Sans Mono CJK TC Regular" panose="020B0500000000000000" pitchFamily="34" charset="-128"/>
                <a:ea typeface="Noto Sans Mono CJK TC Regular" panose="020B0500000000000000" pitchFamily="34" charset="-128"/>
              </a:rPr>
              <a:t>產品價值以及產品交付方式的經驗框架。檢視這這些度量可以幫助最大化產品價值並改善工作的方式。</a:t>
            </a:r>
          </a:p>
        </p:txBody>
      </p:sp>
      <p:sp>
        <p:nvSpPr>
          <p:cNvPr id="20" name="TextBox 19">
            <a:extLst>
              <a:ext uri="{FF2B5EF4-FFF2-40B4-BE49-F238E27FC236}">
                <a16:creationId xmlns:a16="http://schemas.microsoft.com/office/drawing/2014/main" id="{CF06092E-B2A6-EB41-86F4-7148929817BE}"/>
              </a:ext>
            </a:extLst>
          </p:cNvPr>
          <p:cNvSpPr txBox="1"/>
          <p:nvPr/>
        </p:nvSpPr>
        <p:spPr>
          <a:xfrm>
            <a:off x="123986" y="1893163"/>
            <a:ext cx="3572349" cy="3000821"/>
          </a:xfrm>
          <a:prstGeom prst="rect">
            <a:avLst/>
          </a:prstGeom>
          <a:noFill/>
        </p:spPr>
        <p:txBody>
          <a:bodyPr wrap="square" rtlCol="0">
            <a:spAutoFit/>
          </a:bodyPr>
          <a:lstStyle/>
          <a:p>
            <a:pPr marL="228600" indent="-228600">
              <a:buFont typeface="+mj-lt"/>
              <a:buAutoNum type="arabicPeriod"/>
            </a:pPr>
            <a:r>
              <a:rPr lang="en-GB" sz="900" dirty="0" err="1">
                <a:solidFill>
                  <a:schemeClr val="bg1"/>
                </a:solidFill>
                <a:latin typeface="Noto Sans Mono CJK TC Regular" panose="020B0500000000000000" pitchFamily="34" charset="-128"/>
                <a:ea typeface="Noto Sans Mono CJK TC Regular" panose="020B0500000000000000" pitchFamily="34" charset="-128"/>
              </a:rPr>
              <a:t>身為一個</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 </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Scrum Facilitator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的角色，把四個關鍵價值領域</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(Key Value Areas, KVAs) </a:t>
            </a:r>
            <a:r>
              <a:rPr lang="zh-TW" altLang="en-CA" sz="900" dirty="0">
                <a:solidFill>
                  <a:schemeClr val="bg1"/>
                </a:solidFill>
                <a:latin typeface="Noto Sans Mono CJK TC Regular" panose="020B0500000000000000" pitchFamily="34" charset="-128"/>
                <a:ea typeface="Noto Sans Mono CJK TC Regular" panose="020B0500000000000000" pitchFamily="34" charset="-128"/>
              </a:rPr>
              <a:t>在地上</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放成一橫排</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a:solidFill>
                  <a:schemeClr val="bg1"/>
                </a:solidFill>
                <a:latin typeface="Noto Sans Mono CJK TC Regular" panose="020B0500000000000000" pitchFamily="34" charset="-128"/>
                <a:ea typeface="Noto Sans Mono CJK TC Regular" panose="020B0500000000000000" pitchFamily="34" charset="-128"/>
              </a:rPr>
              <a:t>Current Value, Time to Market, Ability to Innovate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與</a:t>
            </a:r>
            <a:r>
              <a:rPr lang="en-GB" sz="900" dirty="0">
                <a:solidFill>
                  <a:schemeClr val="bg1"/>
                </a:solidFill>
                <a:latin typeface="Noto Sans Mono CJK TC Regular" panose="020B0500000000000000" pitchFamily="34" charset="-128"/>
                <a:ea typeface="Noto Sans Mono CJK TC Regular" panose="020B0500000000000000" pitchFamily="34" charset="-128"/>
              </a:rPr>
              <a:t> Unrealized Value</a:t>
            </a:r>
            <a:r>
              <a:rPr lang="en-US" sz="900" dirty="0">
                <a:solidFill>
                  <a:schemeClr val="bg1"/>
                </a:solidFill>
                <a:latin typeface="Noto Sans Mono CJK TC Regular" panose="020B0500000000000000" pitchFamily="34" charset="-128"/>
                <a:ea typeface="Noto Sans Mono CJK TC Regular" panose="020B0500000000000000" pitchFamily="34" charset="-128"/>
              </a:rPr>
              <a:t>)，</a:t>
            </a:r>
            <a:r>
              <a:rPr lang="en-CA" sz="900" dirty="0" err="1">
                <a:solidFill>
                  <a:schemeClr val="bg1"/>
                </a:solidFill>
                <a:latin typeface="Noto Sans Mono CJK TC Regular" panose="020B0500000000000000" pitchFamily="34" charset="-128"/>
                <a:ea typeface="Noto Sans Mono CJK TC Regular" panose="020B0500000000000000" pitchFamily="34" charset="-128"/>
              </a:rPr>
              <a:t>並</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為參與者解釋各個關鍵價值領域</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(KVA)</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a:t>
            </a:r>
            <a:br>
              <a:rPr lang="en-US" altLang="zh-TW" sz="900" dirty="0">
                <a:solidFill>
                  <a:schemeClr val="bg1"/>
                </a:solidFill>
                <a:latin typeface="Noto Sans Mono CJK TC Regular" panose="020B0500000000000000" pitchFamily="34" charset="-128"/>
                <a:ea typeface="Noto Sans Mono CJK TC Regular" panose="020B0500000000000000" pitchFamily="34" charset="-128"/>
              </a:rPr>
            </a:br>
            <a:endParaRPr lang="en-CA" altLang="zh-TW" sz="900" dirty="0">
              <a:solidFill>
                <a:schemeClr val="bg1"/>
              </a:solidFill>
              <a:latin typeface="Noto Sans Mono CJK TC Regular" panose="020B0500000000000000" pitchFamily="34" charset="-128"/>
              <a:ea typeface="Noto Sans Mono CJK TC Regular" panose="020B0500000000000000" pitchFamily="34" charset="-128"/>
            </a:endParaRPr>
          </a:p>
          <a:p>
            <a:pPr marL="228600" indent="-228600">
              <a:buFont typeface="+mj-lt"/>
              <a:buAutoNum type="arabicPeriod"/>
            </a:pP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分成兩組，一組拿綠色的關鍵價值度量 </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a:t>
            </a:r>
            <a:r>
              <a:rPr lang="en-GB" sz="900" dirty="0">
                <a:solidFill>
                  <a:schemeClr val="bg1"/>
                </a:solidFill>
                <a:latin typeface="Noto Sans Mono CJK TC Regular" panose="020B0500000000000000" pitchFamily="34" charset="-128"/>
                <a:ea typeface="Noto Sans Mono CJK TC Regular" panose="020B0500000000000000" pitchFamily="34" charset="-128"/>
              </a:rPr>
              <a:t>Key Value Measures, KVMs)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卡片，另一組拿紫色的 </a:t>
            </a:r>
            <a:r>
              <a:rPr lang="en-GB" sz="900" dirty="0">
                <a:solidFill>
                  <a:schemeClr val="bg1"/>
                </a:solidFill>
                <a:latin typeface="Noto Sans Mono CJK TC Regular" panose="020B0500000000000000" pitchFamily="34" charset="-128"/>
                <a:ea typeface="Noto Sans Mono CJK TC Regular" panose="020B0500000000000000" pitchFamily="34" charset="-128"/>
              </a:rPr>
              <a:t>KVMs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卡片。</a:t>
            </a:r>
            <a:br>
              <a:rPr lang="en-US" altLang="zh-TW" sz="900" dirty="0">
                <a:solidFill>
                  <a:schemeClr val="bg1"/>
                </a:solidFill>
                <a:latin typeface="Noto Sans Mono CJK TC Regular" panose="020B0500000000000000" pitchFamily="34" charset="-128"/>
                <a:ea typeface="Noto Sans Mono CJK TC Regular" panose="020B0500000000000000" pitchFamily="34" charset="-128"/>
              </a:rPr>
            </a:br>
            <a:endParaRPr lang="en-GB" altLang="zh-TW" sz="900" dirty="0">
              <a:solidFill>
                <a:schemeClr val="bg1"/>
              </a:solidFill>
              <a:latin typeface="Noto Sans Mono CJK TC Regular" panose="020B0500000000000000" pitchFamily="34" charset="-128"/>
              <a:ea typeface="Noto Sans Mono CJK TC Regular" panose="020B0500000000000000" pitchFamily="34" charset="-128"/>
            </a:endParaRPr>
          </a:p>
          <a:p>
            <a:pPr marL="228600" indent="-228600">
              <a:buFont typeface="+mj-lt"/>
              <a:buAutoNum type="arabicPeriod"/>
            </a:pPr>
            <a:r>
              <a:rPr lang="zh-TW" altLang="en-GB" sz="900" dirty="0">
                <a:solidFill>
                  <a:schemeClr val="bg1"/>
                </a:solidFill>
                <a:latin typeface="Noto Sans Mono CJK TC Regular" panose="020B0500000000000000" pitchFamily="34" charset="-128"/>
                <a:ea typeface="Noto Sans Mono CJK TC Regular" panose="020B0500000000000000" pitchFamily="34" charset="-128"/>
              </a:rPr>
              <a:t>步驟</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一：邀請各小組討論</a:t>
            </a:r>
            <a:r>
              <a:rPr lang="zh-TW" altLang="en-CA" sz="900" dirty="0">
                <a:solidFill>
                  <a:schemeClr val="bg1"/>
                </a:solidFill>
                <a:latin typeface="Noto Sans Mono CJK TC Regular" panose="020B0500000000000000" pitchFamily="34" charset="-128"/>
                <a:ea typeface="Noto Sans Mono CJK TC Regular" panose="020B0500000000000000" pitchFamily="34" charset="-128"/>
              </a:rPr>
              <a:t>拿到的</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關鍵價值度量 </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a:t>
            </a:r>
            <a:r>
              <a:rPr lang="en-GB" sz="900" dirty="0">
                <a:solidFill>
                  <a:schemeClr val="bg1"/>
                </a:solidFill>
                <a:latin typeface="Noto Sans Mono CJK TC Regular" panose="020B0500000000000000" pitchFamily="34" charset="-128"/>
                <a:ea typeface="Noto Sans Mono CJK TC Regular" panose="020B0500000000000000" pitchFamily="34" charset="-128"/>
              </a:rPr>
              <a:t>KVM)</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卡片</a:t>
            </a:r>
            <a:r>
              <a:rPr lang="en-GB"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看應該屬於哪一個</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關鍵價值領域</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(KVA)</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a:t>
            </a:r>
            <a:br>
              <a:rPr lang="en-US" altLang="zh-TW" sz="900" dirty="0">
                <a:solidFill>
                  <a:schemeClr val="bg1"/>
                </a:solidFill>
                <a:latin typeface="Noto Sans Mono CJK TC Regular" panose="020B0500000000000000" pitchFamily="34" charset="-128"/>
                <a:ea typeface="Noto Sans Mono CJK TC Regular" panose="020B0500000000000000" pitchFamily="34" charset="-128"/>
              </a:rPr>
            </a:br>
            <a:endParaRPr lang="en-CA" altLang="zh-TW" sz="900" dirty="0">
              <a:solidFill>
                <a:schemeClr val="bg1"/>
              </a:solidFill>
              <a:latin typeface="Noto Sans Mono CJK TC Regular" panose="020B0500000000000000" pitchFamily="34" charset="-128"/>
              <a:ea typeface="Noto Sans Mono CJK TC Regular" panose="020B0500000000000000" pitchFamily="34" charset="-128"/>
            </a:endParaRPr>
          </a:p>
          <a:p>
            <a:pPr marL="228600" indent="-228600">
              <a:buFont typeface="+mj-lt"/>
              <a:buAutoNum type="arabicPeriod"/>
            </a:pP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步驟二：邀請小組一起討論結果並調適</a:t>
            </a:r>
            <a:r>
              <a:rPr lang="en-GB" sz="900" dirty="0" err="1">
                <a:solidFill>
                  <a:schemeClr val="bg1"/>
                </a:solidFill>
                <a:latin typeface="Noto Sans Mono CJK TC Regular" panose="020B0500000000000000" pitchFamily="34" charset="-128"/>
                <a:ea typeface="Noto Sans Mono CJK TC Regular" panose="020B0500000000000000" pitchFamily="34" charset="-128"/>
              </a:rPr>
              <a:t>卡片</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。請確保在此回合結束時，關鍵價值度量 </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a:t>
            </a:r>
            <a:r>
              <a:rPr lang="en-GB" sz="900" dirty="0">
                <a:solidFill>
                  <a:schemeClr val="bg1"/>
                </a:solidFill>
                <a:latin typeface="Noto Sans Mono CJK TC Regular" panose="020B0500000000000000" pitchFamily="34" charset="-128"/>
                <a:ea typeface="Noto Sans Mono CJK TC Regular" panose="020B0500000000000000" pitchFamily="34" charset="-128"/>
              </a:rPr>
              <a:t>KVM)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卡片有對應到正確的</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關鍵價值領域</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(KVA)</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a:t>
            </a:r>
            <a:br>
              <a:rPr lang="en-US" altLang="zh-TW" sz="900" dirty="0">
                <a:solidFill>
                  <a:schemeClr val="bg1"/>
                </a:solidFill>
                <a:latin typeface="Noto Sans Mono CJK TC Regular" panose="020B0500000000000000" pitchFamily="34" charset="-128"/>
                <a:ea typeface="Noto Sans Mono CJK TC Regular" panose="020B0500000000000000" pitchFamily="34" charset="-128"/>
              </a:rPr>
            </a:br>
            <a:endParaRPr lang="en-CA" altLang="zh-TW" sz="900" dirty="0">
              <a:solidFill>
                <a:schemeClr val="bg1"/>
              </a:solidFill>
              <a:latin typeface="Noto Sans Mono CJK TC Regular" panose="020B0500000000000000" pitchFamily="34" charset="-128"/>
              <a:ea typeface="Noto Sans Mono CJK TC Regular" panose="020B0500000000000000" pitchFamily="34" charset="-128"/>
            </a:endParaRPr>
          </a:p>
          <a:p>
            <a:pPr marL="228600" indent="-228600">
              <a:buFont typeface="+mj-lt"/>
              <a:buAutoNum type="arabicPeriod"/>
            </a:pP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步驟三：邀請參與者個資查看關鍵價值度量 </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a:t>
            </a:r>
            <a:r>
              <a:rPr lang="en-GB" sz="900" dirty="0">
                <a:solidFill>
                  <a:schemeClr val="bg1"/>
                </a:solidFill>
                <a:latin typeface="Noto Sans Mono CJK TC Regular" panose="020B0500000000000000" pitchFamily="34" charset="-128"/>
                <a:ea typeface="Noto Sans Mono CJK TC Regular" panose="020B0500000000000000" pitchFamily="34" charset="-128"/>
              </a:rPr>
              <a:t>KVM)</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CA" sz="900"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並選擇一個引起他們注意的</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a:t>
            </a:r>
            <a:r>
              <a:rPr lang="en-CA" altLang="zh-TW" sz="900" dirty="0">
                <a:solidFill>
                  <a:schemeClr val="bg1"/>
                </a:solidFill>
                <a:latin typeface="Noto Sans Mono CJK TC Regular" panose="020B0500000000000000" pitchFamily="34" charset="-128"/>
                <a:ea typeface="Noto Sans Mono CJK TC Regular" panose="020B0500000000000000" pitchFamily="34" charset="-128"/>
              </a:rPr>
              <a:t>KVM)</a:t>
            </a:r>
            <a:r>
              <a:rPr lang="zh-TW" altLang="en-CA" sz="900" dirty="0">
                <a:solidFill>
                  <a:schemeClr val="bg1"/>
                </a:solidFill>
                <a:latin typeface="Noto Sans Mono CJK TC Regular" panose="020B0500000000000000" pitchFamily="34" charset="-128"/>
                <a:ea typeface="Noto Sans Mono CJK TC Regular" panose="020B0500000000000000" pitchFamily="34" charset="-128"/>
              </a:rPr>
              <a:t>。 </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此時也可以選擇非</a:t>
            </a:r>
            <a:r>
              <a:rPr lang="en-CA" altLang="zh-TW" sz="900" dirty="0">
                <a:solidFill>
                  <a:schemeClr val="bg1"/>
                </a:solidFill>
                <a:latin typeface="Noto Sans Mono CJK TC Regular" panose="020B0500000000000000" pitchFamily="34" charset="-128"/>
                <a:ea typeface="Noto Sans Mono CJK TC Regular" panose="020B0500000000000000" pitchFamily="34" charset="-128"/>
              </a:rPr>
              <a:t>EBM KVM</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a:t>
            </a:r>
            <a:br>
              <a:rPr lang="en-US" altLang="zh-TW" sz="900" dirty="0">
                <a:solidFill>
                  <a:schemeClr val="bg1"/>
                </a:solidFill>
                <a:latin typeface="Noto Sans Mono CJK TC Regular" panose="020B0500000000000000" pitchFamily="34" charset="-128"/>
                <a:ea typeface="Noto Sans Mono CJK TC Regular" panose="020B0500000000000000" pitchFamily="34" charset="-128"/>
              </a:rPr>
            </a:br>
            <a:endParaRPr lang="en-US" altLang="zh-TW" sz="900" dirty="0">
              <a:solidFill>
                <a:schemeClr val="bg1"/>
              </a:solidFill>
              <a:latin typeface="Noto Sans Mono CJK TC Regular" panose="020B0500000000000000" pitchFamily="34" charset="-128"/>
              <a:ea typeface="Noto Sans Mono CJK TC Regular" panose="020B0500000000000000" pitchFamily="34" charset="-128"/>
            </a:endParaRPr>
          </a:p>
          <a:p>
            <a:pPr marL="228600" indent="-228600">
              <a:buFont typeface="+mj-lt"/>
              <a:buAutoNum type="arabicPeriod"/>
            </a:pP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步驟四：邀請參與者分成四組。讓每個參與者解釋為什麼他們選擇自己的特定</a:t>
            </a:r>
            <a:r>
              <a:rPr lang="en-GB" sz="900" dirty="0">
                <a:solidFill>
                  <a:schemeClr val="bg1"/>
                </a:solidFill>
                <a:latin typeface="Noto Sans Mono CJK TC Regular" panose="020B0500000000000000" pitchFamily="34" charset="-128"/>
                <a:ea typeface="Noto Sans Mono CJK TC Regular" panose="020B0500000000000000" pitchFamily="34" charset="-128"/>
              </a:rPr>
              <a:t>KVM</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並就如何實施它進行協作。 （對於非 </a:t>
            </a:r>
            <a:r>
              <a:rPr lang="en-GB" sz="900" dirty="0">
                <a:solidFill>
                  <a:schemeClr val="bg1"/>
                </a:solidFill>
                <a:latin typeface="Noto Sans Mono CJK TC Regular" panose="020B0500000000000000" pitchFamily="34" charset="-128"/>
                <a:ea typeface="Noto Sans Mono CJK TC Regular" panose="020B0500000000000000" pitchFamily="34" charset="-128"/>
              </a:rPr>
              <a:t>EBM</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 的度量，請注意這些度量不是虛榮指標，並討論潛在的陷阱）</a:t>
            </a:r>
            <a:endParaRPr lang="en-NL" sz="900"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198E9943-4F58-D344-BF0A-1E1F4F8AC017}"/>
              </a:ext>
            </a:extLst>
          </p:cNvPr>
          <p:cNvSpPr txBox="1"/>
          <p:nvPr/>
        </p:nvSpPr>
        <p:spPr>
          <a:xfrm>
            <a:off x="4294481" y="4051810"/>
            <a:ext cx="2771468" cy="846386"/>
          </a:xfrm>
          <a:prstGeom prst="rect">
            <a:avLst/>
          </a:prstGeom>
          <a:noFill/>
        </p:spPr>
        <p:txBody>
          <a:bodyPr wrap="square" rtlCol="0">
            <a:spAutoFit/>
          </a:bodyPr>
          <a:lstStyle/>
          <a:p>
            <a:pPr algn="ctr"/>
            <a:r>
              <a:rPr lang="en-NL" sz="700" dirty="0">
                <a:solidFill>
                  <a:schemeClr val="bg1"/>
                </a:solidFill>
                <a:latin typeface="Ubuntu Light" panose="020B0304030602030204" pitchFamily="34" charset="0"/>
              </a:rPr>
              <a:t>Learn about Evidence-Based Management (EBM) </a:t>
            </a:r>
            <a:r>
              <a:rPr lang="en-GB" sz="700" dirty="0">
                <a:solidFill>
                  <a:schemeClr val="bg1"/>
                </a:solidFill>
                <a:latin typeface="Ubuntu Light" panose="020B0304030602030204" pitchFamily="34" charset="0"/>
              </a:rPr>
              <a:t>at </a:t>
            </a:r>
            <a:r>
              <a:rPr lang="en-GB" sz="700" dirty="0">
                <a:solidFill>
                  <a:schemeClr val="bg1"/>
                </a:solidFill>
                <a:latin typeface="Ubuntu Light" panose="020B0304030602030204" pitchFamily="34" charset="0"/>
                <a:hlinkClick r:id="rId5"/>
              </a:rPr>
              <a:t>http://s</a:t>
            </a:r>
            <a:r>
              <a:rPr lang="en-NL" sz="700" dirty="0">
                <a:solidFill>
                  <a:schemeClr val="bg1"/>
                </a:solidFill>
                <a:latin typeface="Ubuntu Light" panose="020B0304030602030204" pitchFamily="34" charset="0"/>
                <a:hlinkClick r:id="rId5"/>
              </a:rPr>
              <a:t>crum.org/EBM</a:t>
            </a:r>
            <a:endParaRPr lang="en-NL" sz="700" dirty="0">
              <a:solidFill>
                <a:schemeClr val="bg1"/>
              </a:solidFill>
              <a:latin typeface="Ubuntu Light" panose="020B0304030602030204" pitchFamily="34" charset="0"/>
            </a:endParaRPr>
          </a:p>
          <a:p>
            <a:pPr algn="ctr"/>
            <a:endParaRPr lang="en-NL" sz="700" dirty="0">
              <a:solidFill>
                <a:schemeClr val="bg1"/>
              </a:solidFill>
              <a:latin typeface="Ubuntu Light" panose="020B0304030602030204" pitchFamily="34" charset="0"/>
            </a:endParaRPr>
          </a:p>
          <a:p>
            <a:pPr algn="ctr"/>
            <a:r>
              <a:rPr lang="en-GB" sz="700" dirty="0">
                <a:solidFill>
                  <a:schemeClr val="bg1"/>
                </a:solidFill>
                <a:latin typeface="Ubuntu Light" panose="020B0304030602030204" pitchFamily="34" charset="0"/>
              </a:rPr>
              <a:t>The Measuring Outcome game (v1.0.2) is licensed under </a:t>
            </a:r>
          </a:p>
          <a:p>
            <a:pPr algn="ctr"/>
            <a:r>
              <a:rPr lang="en-GB" sz="700" dirty="0">
                <a:solidFill>
                  <a:schemeClr val="bg1"/>
                </a:solidFill>
                <a:latin typeface="Ubuntu Light" panose="020B0304030602030204" pitchFamily="34" charset="0"/>
              </a:rPr>
              <a:t>CC BY-NC-SA 4.0</a:t>
            </a:r>
          </a:p>
          <a:p>
            <a:pPr algn="ctr"/>
            <a:r>
              <a:rPr lang="en-GB" sz="700" dirty="0">
                <a:solidFill>
                  <a:schemeClr val="bg1">
                    <a:lumMod val="75000"/>
                  </a:schemeClr>
                </a:solidFill>
                <a:latin typeface="Ubuntu Light" panose="020B0304030602030204" pitchFamily="34" charset="0"/>
              </a:rPr>
              <a:t>By Scrum Facilitators</a:t>
            </a:r>
            <a:br>
              <a:rPr lang="en-GB" sz="700" dirty="0">
                <a:solidFill>
                  <a:schemeClr val="bg1">
                    <a:lumMod val="75000"/>
                  </a:schemeClr>
                </a:solidFill>
                <a:latin typeface="Ubuntu Light" panose="020B0304030602030204" pitchFamily="34" charset="0"/>
              </a:rPr>
            </a:br>
            <a:r>
              <a:rPr lang="en-GB" sz="700" dirty="0" err="1">
                <a:solidFill>
                  <a:schemeClr val="bg1">
                    <a:lumMod val="75000"/>
                  </a:schemeClr>
                </a:solidFill>
                <a:latin typeface="Ubuntu Light" panose="020B0304030602030204" pitchFamily="34" charset="0"/>
              </a:rPr>
              <a:t>繁體中文翻譯</a:t>
            </a:r>
            <a:r>
              <a:rPr lang="zh-TW" altLang="en-US" sz="700" dirty="0">
                <a:solidFill>
                  <a:schemeClr val="bg1">
                    <a:lumMod val="75000"/>
                  </a:schemeClr>
                </a:solidFill>
                <a:latin typeface="Ubuntu Light" panose="020B0304030602030204" pitchFamily="34" charset="0"/>
              </a:rPr>
              <a:t>： </a:t>
            </a:r>
            <a:r>
              <a:rPr lang="en-US" altLang="zh-TW" sz="700" dirty="0">
                <a:solidFill>
                  <a:schemeClr val="bg1">
                    <a:lumMod val="75000"/>
                  </a:schemeClr>
                </a:solidFill>
                <a:latin typeface="Ubuntu Light" panose="020B0304030602030204" pitchFamily="34" charset="0"/>
              </a:rPr>
              <a:t>Tony Lee</a:t>
            </a:r>
            <a:endParaRPr lang="en-GB" sz="700" dirty="0">
              <a:solidFill>
                <a:schemeClr val="bg1">
                  <a:lumMod val="75000"/>
                </a:schemeClr>
              </a:solidFill>
              <a:latin typeface="Ubuntu Light" panose="020B0304030602030204" pitchFamily="34" charset="0"/>
            </a:endParaRPr>
          </a:p>
        </p:txBody>
      </p:sp>
      <p:sp>
        <p:nvSpPr>
          <p:cNvPr id="19" name="TextBox 18">
            <a:extLst>
              <a:ext uri="{FF2B5EF4-FFF2-40B4-BE49-F238E27FC236}">
                <a16:creationId xmlns:a16="http://schemas.microsoft.com/office/drawing/2014/main" id="{595EE125-EFCC-F14F-8498-A6CD8EEF0F59}"/>
              </a:ext>
            </a:extLst>
          </p:cNvPr>
          <p:cNvSpPr txBox="1"/>
          <p:nvPr/>
        </p:nvSpPr>
        <p:spPr>
          <a:xfrm>
            <a:off x="-1" y="259364"/>
            <a:ext cx="3779835" cy="661720"/>
          </a:xfrm>
          <a:prstGeom prst="rect">
            <a:avLst/>
          </a:prstGeom>
          <a:noFill/>
        </p:spPr>
        <p:txBody>
          <a:bodyPr wrap="square" rtlCol="0">
            <a:spAutoFit/>
          </a:bodyPr>
          <a:lstStyle/>
          <a:p>
            <a:pPr algn="ctr"/>
            <a:r>
              <a:rPr lang="en-CA" sz="3700" b="1" dirty="0" err="1">
                <a:latin typeface="Noto Sans Mono CJK TC Bold" panose="020B0500000000000000" pitchFamily="34" charset="-128"/>
                <a:ea typeface="Noto Sans Mono CJK TC Bold" panose="020B0500000000000000" pitchFamily="34" charset="-128"/>
              </a:rPr>
              <a:t>如何引導遊戲</a:t>
            </a:r>
            <a:endParaRPr lang="en-NL" sz="3700" b="1" dirty="0">
              <a:latin typeface="Noto Sans Mono CJK TC Bold" panose="020B0500000000000000" pitchFamily="34" charset="-128"/>
              <a:ea typeface="Noto Sans Mono CJK TC Bold" panose="020B0500000000000000" pitchFamily="34" charset="-128"/>
            </a:endParaRPr>
          </a:p>
        </p:txBody>
      </p:sp>
      <p:cxnSp>
        <p:nvCxnSpPr>
          <p:cNvPr id="4" name="Straight Connector 3">
            <a:extLst>
              <a:ext uri="{FF2B5EF4-FFF2-40B4-BE49-F238E27FC236}">
                <a16:creationId xmlns:a16="http://schemas.microsoft.com/office/drawing/2014/main" id="{68785FFA-7409-D846-8C87-4C5E3E391542}"/>
              </a:ext>
            </a:extLst>
          </p:cNvPr>
          <p:cNvCxnSpPr/>
          <p:nvPr/>
        </p:nvCxnSpPr>
        <p:spPr>
          <a:xfrm>
            <a:off x="3779837" y="255722"/>
            <a:ext cx="0" cy="468048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6045286-1BB7-4546-8097-E2F11CACF056}"/>
              </a:ext>
            </a:extLst>
          </p:cNvPr>
          <p:cNvPicPr>
            <a:picLocks noChangeAspect="1"/>
          </p:cNvPicPr>
          <p:nvPr/>
        </p:nvPicPr>
        <p:blipFill>
          <a:blip r:embed="rId6"/>
          <a:stretch>
            <a:fillRect/>
          </a:stretch>
        </p:blipFill>
        <p:spPr>
          <a:xfrm>
            <a:off x="4045967" y="716723"/>
            <a:ext cx="1227076" cy="213124"/>
          </a:xfrm>
          <a:prstGeom prst="rect">
            <a:avLst/>
          </a:prstGeom>
        </p:spPr>
      </p:pic>
      <p:sp>
        <p:nvSpPr>
          <p:cNvPr id="14" name="Rectangle 13">
            <a:extLst>
              <a:ext uri="{FF2B5EF4-FFF2-40B4-BE49-F238E27FC236}">
                <a16:creationId xmlns:a16="http://schemas.microsoft.com/office/drawing/2014/main" id="{DDAF5CB2-07E4-AF4D-8755-13FB2C718849}"/>
              </a:ext>
            </a:extLst>
          </p:cNvPr>
          <p:cNvSpPr/>
          <p:nvPr/>
        </p:nvSpPr>
        <p:spPr>
          <a:xfrm>
            <a:off x="3997532" y="950939"/>
            <a:ext cx="3305327" cy="507831"/>
          </a:xfrm>
          <a:prstGeom prst="rect">
            <a:avLst/>
          </a:prstGeom>
        </p:spPr>
        <p:txBody>
          <a:bodyPr wrap="square">
            <a:spAutoFit/>
          </a:bodyPr>
          <a:lstStyle/>
          <a:p>
            <a:pPr algn="ctr"/>
            <a:r>
              <a:rPr lang="en-US" sz="900" dirty="0" err="1">
                <a:solidFill>
                  <a:schemeClr val="bg1"/>
                </a:solidFill>
                <a:latin typeface="Noto Sans Mono CJK TC Regular" panose="020B0500000000000000" pitchFamily="34" charset="-128"/>
                <a:ea typeface="Noto Sans Mono CJK TC Regular" panose="020B0500000000000000" pitchFamily="34" charset="-128"/>
              </a:rPr>
              <a:t>HowAgile</a:t>
            </a:r>
            <a:r>
              <a:rPr lang="en-US" sz="900" dirty="0">
                <a:solidFill>
                  <a:schemeClr val="bg1"/>
                </a:solidFill>
                <a:latin typeface="Noto Sans Mono CJK TC Regular" panose="020B0500000000000000" pitchFamily="34" charset="-128"/>
                <a:ea typeface="Noto Sans Mono CJK TC Regular" panose="020B0500000000000000" pitchFamily="34" charset="-128"/>
              </a:rPr>
              <a:t> </a:t>
            </a:r>
            <a:r>
              <a:rPr lang="en-US" sz="900" dirty="0" err="1">
                <a:solidFill>
                  <a:schemeClr val="bg1"/>
                </a:solidFill>
                <a:latin typeface="Noto Sans Mono CJK TC Regular" panose="020B0500000000000000" pitchFamily="34" charset="-128"/>
                <a:ea typeface="Noto Sans Mono CJK TC Regular" panose="020B0500000000000000" pitchFamily="34" charset="-128"/>
              </a:rPr>
              <a:t>是一個位於台灣的培訓機構</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，我們相信通過打造更好的專業環境來實現簡單的解決方案。我們的使命是幫助專業人士約團隊察覺當下並發現潛在未來的可能性。</a:t>
            </a:r>
            <a:endParaRPr lang="en-GB" sz="900"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2" name="Rectangle 21">
            <a:extLst>
              <a:ext uri="{FF2B5EF4-FFF2-40B4-BE49-F238E27FC236}">
                <a16:creationId xmlns:a16="http://schemas.microsoft.com/office/drawing/2014/main" id="{ED5A93E3-D923-C149-88E1-1BEC64016F3E}"/>
              </a:ext>
            </a:extLst>
          </p:cNvPr>
          <p:cNvSpPr/>
          <p:nvPr/>
        </p:nvSpPr>
        <p:spPr>
          <a:xfrm>
            <a:off x="3997532" y="2770004"/>
            <a:ext cx="3305328" cy="784830"/>
          </a:xfrm>
          <a:prstGeom prst="rect">
            <a:avLst/>
          </a:prstGeom>
        </p:spPr>
        <p:txBody>
          <a:bodyPr wrap="square">
            <a:spAutoFit/>
          </a:bodyPr>
          <a:lstStyle/>
          <a:p>
            <a:pPr algn="ctr"/>
            <a:r>
              <a:rPr lang="en-GB" sz="900" dirty="0" err="1">
                <a:solidFill>
                  <a:schemeClr val="bg1"/>
                </a:solidFill>
                <a:latin typeface="Noto Sans Mono CJK TC Regular" panose="020B0500000000000000" pitchFamily="34" charset="-128"/>
                <a:ea typeface="Noto Sans Mono CJK TC Regular" panose="020B0500000000000000" pitchFamily="34" charset="-128"/>
              </a:rPr>
              <a:t>HowAgile</a:t>
            </a:r>
            <a:r>
              <a:rPr lang="en-GB"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與</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a:solidFill>
                  <a:schemeClr val="bg1"/>
                </a:solidFill>
                <a:latin typeface="Noto Sans Mono CJK TC Regular" panose="020B0500000000000000" pitchFamily="34" charset="-128"/>
                <a:ea typeface="Noto Sans Mono CJK TC Regular" panose="020B0500000000000000" pitchFamily="34" charset="-128"/>
              </a:rPr>
              <a:t>Scrum Facilitators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都是</a:t>
            </a:r>
            <a:r>
              <a:rPr lang="en-GB"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Scrum.org</a:t>
            </a:r>
            <a:r>
              <a:rPr lang="en-GB" sz="900" dirty="0">
                <a:solidFill>
                  <a:schemeClr val="bg1"/>
                </a:solidFill>
                <a:latin typeface="Noto Sans Mono CJK TC Regular" panose="020B0500000000000000" pitchFamily="34" charset="-128"/>
                <a:ea typeface="Noto Sans Mono CJK TC Regular" panose="020B0500000000000000" pitchFamily="34" charset="-128"/>
              </a:rPr>
              <a:t> </a:t>
            </a:r>
            <a:r>
              <a:rPr lang="en-GB" sz="900" dirty="0" err="1">
                <a:solidFill>
                  <a:schemeClr val="bg1"/>
                </a:solidFill>
                <a:latin typeface="Noto Sans Mono CJK TC Regular" panose="020B0500000000000000" pitchFamily="34" charset="-128"/>
                <a:ea typeface="Noto Sans Mono CJK TC Regular" panose="020B0500000000000000" pitchFamily="34" charset="-128"/>
              </a:rPr>
              <a:t>的夥伴</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。我們的課程經過認證，始終保持最新，有趣，體驗式教學的</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u</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懂。我們的培訓師是經驗豐富的專家，是經過</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a:t>
            </a:r>
            <a:r>
              <a:rPr lang="en-US" altLang="zh-TW" sz="900" dirty="0" err="1">
                <a:solidFill>
                  <a:schemeClr val="bg1"/>
                </a:solidFill>
                <a:latin typeface="Noto Sans Mono CJK TC Regular" panose="020B0500000000000000" pitchFamily="34" charset="-128"/>
                <a:ea typeface="Noto Sans Mono CJK TC Regular" panose="020B0500000000000000" pitchFamily="34" charset="-128"/>
              </a:rPr>
              <a:t>Scrum.org</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認證的專業</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 Scrum </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培訓師 （</a:t>
            </a:r>
            <a:r>
              <a:rPr lang="en-US" altLang="zh-TW" sz="900" dirty="0">
                <a:solidFill>
                  <a:schemeClr val="bg1"/>
                </a:solidFill>
                <a:latin typeface="Noto Sans Mono CJK TC Regular" panose="020B0500000000000000" pitchFamily="34" charset="-128"/>
                <a:ea typeface="Noto Sans Mono CJK TC Regular" panose="020B0500000000000000" pitchFamily="34" charset="-128"/>
              </a:rPr>
              <a:t>Professional Scrum Trainer™)</a:t>
            </a:r>
            <a:r>
              <a:rPr lang="zh-TW" altLang="en-US" sz="900" dirty="0">
                <a:solidFill>
                  <a:schemeClr val="bg1"/>
                </a:solidFill>
                <a:latin typeface="Noto Sans Mono CJK TC Regular" panose="020B0500000000000000" pitchFamily="34" charset="-128"/>
                <a:ea typeface="Noto Sans Mono CJK TC Regular" panose="020B0500000000000000" pitchFamily="34" charset="-128"/>
              </a:rPr>
              <a:t>，在各種環境中都具有豐富的現實生活經驗。</a:t>
            </a:r>
            <a:endParaRPr lang="en-GB" sz="900" dirty="0">
              <a:solidFill>
                <a:schemeClr val="bg1"/>
              </a:solidFill>
              <a:latin typeface="Noto Sans Mono CJK TC Regular" panose="020B0500000000000000" pitchFamily="34" charset="-128"/>
              <a:ea typeface="Noto Sans Mono CJK TC Regular" panose="020B0500000000000000" pitchFamily="34" charset="-128"/>
            </a:endParaRPr>
          </a:p>
        </p:txBody>
      </p:sp>
    </p:spTree>
    <p:extLst>
      <p:ext uri="{BB962C8B-B14F-4D97-AF65-F5344CB8AC3E}">
        <p14:creationId xmlns:p14="http://schemas.microsoft.com/office/powerpoint/2010/main" val="4092394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179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市佔率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Market Share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產品不受控制的相對市場百分比；</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如果產品能夠更好地滿足客戶需求，</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那麼它可能會獲得潛在的市場份額。</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relative percentage of the market </a:t>
            </a:r>
          </a:p>
          <a:p>
            <a:pPr algn="ctr"/>
            <a:r>
              <a:rPr lang="en-GB" dirty="0">
                <a:solidFill>
                  <a:schemeClr val="bg1"/>
                </a:solidFill>
                <a:latin typeface="Ubuntu" panose="020B0504030602030204" pitchFamily="34" charset="0"/>
              </a:rPr>
              <a:t>not controlled by the product; </a:t>
            </a:r>
          </a:p>
          <a:p>
            <a:pPr algn="ctr"/>
            <a:r>
              <a:rPr lang="en-GB" dirty="0">
                <a:solidFill>
                  <a:schemeClr val="bg1"/>
                </a:solidFill>
                <a:latin typeface="Ubuntu" panose="020B0504030602030204" pitchFamily="34" charset="0"/>
              </a:rPr>
              <a:t>the potential market share that the product </a:t>
            </a:r>
          </a:p>
          <a:p>
            <a:pPr algn="ctr"/>
            <a:r>
              <a:rPr lang="en-GB" dirty="0">
                <a:solidFill>
                  <a:schemeClr val="bg1"/>
                </a:solidFill>
                <a:latin typeface="Ubuntu" panose="020B0504030602030204" pitchFamily="34" charset="0"/>
              </a:rPr>
              <a:t>might achieve if it better met customer needs.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2"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217961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874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29"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顧客或用戶滿意度落差</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1" y="3163756"/>
            <a:ext cx="6993030"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Customer or User Satisfaction Gap</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30"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客戶或使用者期望的體驗與他們當前的體驗之間的區別。</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30"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difference between a customer or user’s </a:t>
            </a:r>
          </a:p>
          <a:p>
            <a:pPr algn="ctr"/>
            <a:r>
              <a:rPr lang="en-GB" dirty="0">
                <a:solidFill>
                  <a:schemeClr val="bg1"/>
                </a:solidFill>
                <a:latin typeface="Ubuntu" panose="020B0504030602030204" pitchFamily="34" charset="0"/>
              </a:rPr>
              <a:t>desired experience and their current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2" y="24817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301788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38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表示客戶希望獲得的體驗的測量。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A measure that indicates </a:t>
            </a:r>
          </a:p>
          <a:p>
            <a:pPr algn="ctr"/>
            <a:r>
              <a:rPr lang="en-GB" dirty="0">
                <a:solidFill>
                  <a:schemeClr val="bg1"/>
                </a:solidFill>
                <a:latin typeface="Ubuntu" panose="020B0504030602030204" pitchFamily="34" charset="0"/>
              </a:rPr>
              <a:t>the experience that the customer would like to have</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69441"/>
          </a:xfrm>
          <a:prstGeom prst="rect">
            <a:avLst/>
          </a:prstGeom>
          <a:noFill/>
        </p:spPr>
        <p:txBody>
          <a:bodyPr wrap="square" rtlCol="0">
            <a:spAutoFit/>
          </a:bodyPr>
          <a:lstStyle/>
          <a:p>
            <a:pPr algn="ctr"/>
            <a:r>
              <a:rPr lang="zh-TW" altLang="en-US" sz="4400" b="1" dirty="0">
                <a:solidFill>
                  <a:schemeClr val="bg1"/>
                </a:solidFill>
                <a:latin typeface="Noto Sans Mono CJK TC Bold" panose="020B0500000000000000" pitchFamily="34" charset="-128"/>
                <a:ea typeface="Noto Sans Mono CJK TC Bold" panose="020B0500000000000000" pitchFamily="34" charset="-128"/>
              </a:rPr>
              <a:t>期望之客戶體驗或滿意度</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2738792"/>
            <a:ext cx="6993043"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Desired Customer </a:t>
            </a:r>
          </a:p>
          <a:p>
            <a:pPr algn="ctr"/>
            <a:r>
              <a:rPr lang="en-US" sz="3600" b="1" dirty="0">
                <a:solidFill>
                  <a:schemeClr val="bg1"/>
                </a:solidFill>
                <a:latin typeface="Ubuntu" panose="020B0504030602030204" pitchFamily="34" charset="0"/>
              </a:rPr>
              <a:t>Experience or satisfaction</a:t>
            </a:r>
          </a:p>
        </p:txBody>
      </p:sp>
      <p:grpSp>
        <p:nvGrpSpPr>
          <p:cNvPr id="13" name="Group 12">
            <a:extLst>
              <a:ext uri="{FF2B5EF4-FFF2-40B4-BE49-F238E27FC236}">
                <a16:creationId xmlns:a16="http://schemas.microsoft.com/office/drawing/2014/main" id="{7925EDE4-2A34-4746-945F-4C66BC1988E3}"/>
              </a:ext>
            </a:extLst>
          </p:cNvPr>
          <p:cNvGrpSpPr/>
          <p:nvPr/>
        </p:nvGrpSpPr>
        <p:grpSpPr>
          <a:xfrm>
            <a:off x="2854877" y="1996449"/>
            <a:ext cx="1849858" cy="559962"/>
            <a:chOff x="2780974" y="4028901"/>
            <a:chExt cx="1849858" cy="559962"/>
          </a:xfrm>
        </p:grpSpPr>
        <p:sp>
          <p:nvSpPr>
            <p:cNvPr id="15" name="Diamond 14">
              <a:extLst>
                <a:ext uri="{FF2B5EF4-FFF2-40B4-BE49-F238E27FC236}">
                  <a16:creationId xmlns:a16="http://schemas.microsoft.com/office/drawing/2014/main" id="{0706D5FB-C032-0049-8ACC-C121C25063EC}"/>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25AA6E94-6047-D84A-AEC2-AD453447D0D0}"/>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2BFECE04-87EB-3645-89B1-034FDEC2C64D}"/>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5920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705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建置和整合頻率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8" y="3182828"/>
            <a:ext cx="6993043"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Build and Integration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9"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每個時間段內經過整合和測試的內部版本數。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對於頻繁或連續發佈的團隊，</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此度量已被實際的發佈度量所取代。</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99" y="3865911"/>
            <a:ext cx="6993042"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integrated and tested builds per time period. </a:t>
            </a:r>
          </a:p>
          <a:p>
            <a:pPr algn="ctr"/>
            <a:r>
              <a:rPr lang="en-GB" dirty="0">
                <a:solidFill>
                  <a:schemeClr val="bg1"/>
                </a:solidFill>
                <a:latin typeface="Ubuntu" panose="020B0504030602030204" pitchFamily="34" charset="0"/>
              </a:rPr>
              <a:t>For a team that is releasing frequently or continuously, </a:t>
            </a:r>
          </a:p>
          <a:p>
            <a:pPr algn="ctr"/>
            <a:r>
              <a:rPr lang="en-GB" dirty="0">
                <a:solidFill>
                  <a:schemeClr val="bg1"/>
                </a:solidFill>
                <a:latin typeface="Ubuntu" panose="020B0504030602030204" pitchFamily="34" charset="0"/>
              </a:rPr>
              <a:t>this measure is superseded by actual release measures.</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057902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974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發佈頻率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Frequency</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每個時間段的發佈次數，例如 連續、每天、每周、每月、每季度等。這有助於反映出用新穎及有競爭力的產品來滿足客戶需求的時間。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6591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releases per time period, </a:t>
            </a:r>
          </a:p>
          <a:p>
            <a:pPr algn="ctr"/>
            <a:r>
              <a:rPr lang="en-GB" dirty="0">
                <a:solidFill>
                  <a:schemeClr val="bg1"/>
                </a:solidFill>
                <a:latin typeface="Ubuntu" panose="020B0504030602030204" pitchFamily="34" charset="0"/>
              </a:rPr>
              <a:t>e.g. continuously, daily, weekly, monthly, quarterly, etc. </a:t>
            </a:r>
          </a:p>
          <a:p>
            <a:pPr algn="ctr"/>
            <a:r>
              <a:rPr lang="en-GB" dirty="0">
                <a:solidFill>
                  <a:schemeClr val="bg1"/>
                </a:solidFill>
                <a:latin typeface="Ubuntu" panose="020B0504030602030204" pitchFamily="34" charset="0"/>
              </a:rPr>
              <a:t>This helps reflect the time needed to satisfy the customer </a:t>
            </a:r>
          </a:p>
          <a:p>
            <a:pPr algn="ctr"/>
            <a:r>
              <a:rPr lang="en-GB" dirty="0">
                <a:solidFill>
                  <a:schemeClr val="bg1"/>
                </a:solidFill>
                <a:latin typeface="Ubuntu" panose="020B0504030602030204" pitchFamily="34" charset="0"/>
              </a:rPr>
              <a:t>with new and competitive products.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6186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09B3-61B8-6D43-ACC0-6C9CFF9C7D71}"/>
              </a:ext>
            </a:extLst>
          </p:cNvPr>
          <p:cNvSpPr>
            <a:spLocks noGrp="1"/>
          </p:cNvSpPr>
          <p:nvPr>
            <p:ph type="title"/>
          </p:nvPr>
        </p:nvSpPr>
        <p:spPr/>
        <p:txBody>
          <a:bodyPr/>
          <a:lstStyle/>
          <a:p>
            <a:r>
              <a:rPr lang="zh-TW" altLang="en-US" dirty="0"/>
              <a:t>目前價值</a:t>
            </a:r>
            <a:endParaRPr lang="en-US" dirty="0"/>
          </a:p>
        </p:txBody>
      </p:sp>
      <p:sp>
        <p:nvSpPr>
          <p:cNvPr id="3" name="Text Placeholder 2">
            <a:extLst>
              <a:ext uri="{FF2B5EF4-FFF2-40B4-BE49-F238E27FC236}">
                <a16:creationId xmlns:a16="http://schemas.microsoft.com/office/drawing/2014/main" id="{F3017372-DC7E-A34A-85CC-04C628112E2A}"/>
              </a:ext>
            </a:extLst>
          </p:cNvPr>
          <p:cNvSpPr>
            <a:spLocks noGrp="1"/>
          </p:cNvSpPr>
          <p:nvPr>
            <p:ph type="body" sz="quarter" idx="11"/>
          </p:nvPr>
        </p:nvSpPr>
        <p:spPr/>
        <p:txBody>
          <a:bodyPr/>
          <a:lstStyle/>
          <a:p>
            <a:r>
              <a:rPr lang="en-US" b="0" dirty="0"/>
              <a:t>CURRENT VALUE</a:t>
            </a:r>
          </a:p>
        </p:txBody>
      </p:sp>
      <p:sp>
        <p:nvSpPr>
          <p:cNvPr id="4" name="Text Placeholder 3">
            <a:extLst>
              <a:ext uri="{FF2B5EF4-FFF2-40B4-BE49-F238E27FC236}">
                <a16:creationId xmlns:a16="http://schemas.microsoft.com/office/drawing/2014/main" id="{F2EC738C-822F-774D-9ED1-4343969B84AD}"/>
              </a:ext>
            </a:extLst>
          </p:cNvPr>
          <p:cNvSpPr>
            <a:spLocks noGrp="1"/>
          </p:cNvSpPr>
          <p:nvPr>
            <p:ph type="body" sz="quarter" idx="12"/>
          </p:nvPr>
        </p:nvSpPr>
        <p:spPr/>
        <p:txBody>
          <a:bodyPr/>
          <a:lstStyle/>
          <a:p>
            <a:r>
              <a:rPr lang="zh-TW" altLang="en-US" dirty="0"/>
              <a:t>展示出產品在今日可提供給客戶的價值</a:t>
            </a:r>
          </a:p>
        </p:txBody>
      </p:sp>
      <p:sp>
        <p:nvSpPr>
          <p:cNvPr id="5" name="Text Placeholder 4">
            <a:extLst>
              <a:ext uri="{FF2B5EF4-FFF2-40B4-BE49-F238E27FC236}">
                <a16:creationId xmlns:a16="http://schemas.microsoft.com/office/drawing/2014/main" id="{12D6FE5D-2B88-1A4C-88A4-DC9AD7012F75}"/>
              </a:ext>
            </a:extLst>
          </p:cNvPr>
          <p:cNvSpPr>
            <a:spLocks noGrp="1"/>
          </p:cNvSpPr>
          <p:nvPr>
            <p:ph type="body" sz="quarter" idx="13"/>
          </p:nvPr>
        </p:nvSpPr>
        <p:spPr/>
        <p:txBody>
          <a:bodyPr/>
          <a:lstStyle/>
          <a:p>
            <a:r>
              <a:rPr lang="en-US" dirty="0">
                <a:solidFill>
                  <a:schemeClr val="bg1">
                    <a:lumMod val="50000"/>
                  </a:schemeClr>
                </a:solidFill>
              </a:rPr>
              <a:t>Reveals the value that the product delivers to customers, today</a:t>
            </a:r>
          </a:p>
        </p:txBody>
      </p:sp>
    </p:spTree>
    <p:extLst>
      <p:ext uri="{BB962C8B-B14F-4D97-AF65-F5344CB8AC3E}">
        <p14:creationId xmlns:p14="http://schemas.microsoft.com/office/powerpoint/2010/main" val="1853658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8862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發佈穩定期</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Release Stabilization Period</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在開發人員準備發佈產品到實際發佈給客戶之間，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花費在糾正產品問題上的時間。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這有助於表示不良的開發實踐以及基礎設計和代碼庫的影響。</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077218"/>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The time spent correcting product problems between the point the developers say it is ready to release and the point where it is actually released to customers. This helps represent the impact of poor development practices and underlying design and code base.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2"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038939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2134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00" y="627566"/>
            <a:ext cx="6993059"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平均修復時間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9"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Mean Time to Repair</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從發現錯誤到修復錯誤所花費的平均時間。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這有助於揭示組織修復錯誤的效率。</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3" y="386591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average amount of time </a:t>
            </a:r>
          </a:p>
          <a:p>
            <a:pPr algn="ctr"/>
            <a:r>
              <a:rPr lang="en-GB" dirty="0">
                <a:solidFill>
                  <a:schemeClr val="bg1"/>
                </a:solidFill>
                <a:latin typeface="Ubuntu" panose="020B0504030602030204" pitchFamily="34" charset="0"/>
              </a:rPr>
              <a:t>it takes from when an error is detected and when it is fixed. </a:t>
            </a:r>
          </a:p>
          <a:p>
            <a:pPr algn="ctr"/>
            <a:r>
              <a:rPr lang="en-GB" dirty="0">
                <a:solidFill>
                  <a:schemeClr val="bg1"/>
                </a:solidFill>
                <a:latin typeface="Ubuntu" panose="020B0504030602030204" pitchFamily="34" charset="0"/>
              </a:rPr>
              <a:t>This helps reveal the efficiency of an organization to fix an error.</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0" y="2477137"/>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139108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837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客戶週期時間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Customer Cycle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2"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從開始工作到實際發佈為止間的時間。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這有助於反映組織接觸客戶的能力。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4" y="3865911"/>
            <a:ext cx="6993041"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from when work starts on a release until the point where it is actually released. This measure helps reflect an organization’s ability to reach its customer.</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5"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077611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85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前導期</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從提出想法或建立假設到客戶從該想法中受益的時間。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此測量可能會根據客戶和產品而有所不同。</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這是提高客戶滿意度的重要因素。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from when an idea is proposed, or a hypothesis is formed until a customer can benefit from that idea. This measure may vary based on customer and product. It is a contributing factor for customer satisfaction.</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370831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906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變更交付時間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Lead Time for Changes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從提交代碼到成功在生產中運行代碼所需的時間。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to go from code-committed to code successfully running in production. </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7" y="2481750"/>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827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450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884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518307"/>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組織向客戶</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使用者部署（發佈）該產品的新版本的次數。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0" y="3843701"/>
            <a:ext cx="6993041" cy="584775"/>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The number of times that the organization deployed (released) </a:t>
            </a:r>
          </a:p>
          <a:p>
            <a:pPr algn="ctr"/>
            <a:r>
              <a:rPr lang="en-GB" sz="1600" dirty="0">
                <a:solidFill>
                  <a:schemeClr val="bg1"/>
                </a:solidFill>
                <a:latin typeface="Ubuntu" panose="020B0504030602030204" pitchFamily="34" charset="0"/>
              </a:rPr>
              <a:t>a new version of the product to customers/users.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部署頻率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1" y="31900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Deployment Frequency</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91" y="2379485"/>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94995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615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服務恢復時間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Restore Service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從服務中斷開始到恢復服務的完全可用性之間的時間。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between the start of a service outage and the restoration of full availability of the service.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474941"/>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6888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010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學習時間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Time-to-Learn</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草擬一個想法或改善、構建、</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將其交付給使用者並從其使用中學習所需的總時間。</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95" y="3865911"/>
            <a:ext cx="6993048"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total time needed to sketch an idea or improvement, build it, deliver it to users, and learn from their usage.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383844"/>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32900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1144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從產生障礙到解決障礙間的平均時間。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這是交付時間和員工滿意度的一個促成因素。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average amount of time </a:t>
            </a:r>
          </a:p>
          <a:p>
            <a:pPr algn="ctr"/>
            <a:r>
              <a:rPr lang="en-GB" dirty="0">
                <a:solidFill>
                  <a:schemeClr val="bg1"/>
                </a:solidFill>
                <a:latin typeface="Ubuntu" panose="020B0504030602030204" pitchFamily="34" charset="0"/>
              </a:rPr>
              <a:t>from when an impediment is raised until when it is resolved. </a:t>
            </a:r>
          </a:p>
          <a:p>
            <a:pPr algn="ctr"/>
            <a:r>
              <a:rPr lang="en-GB" dirty="0">
                <a:solidFill>
                  <a:schemeClr val="bg1"/>
                </a:solidFill>
                <a:latin typeface="Ubuntu" panose="020B0504030602030204" pitchFamily="34" charset="0"/>
              </a:rPr>
              <a:t>It is a contributing factor to lead time and employee satisfaction.</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清除障礙的時間</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3196505"/>
            <a:ext cx="6993043"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to remove Impediment</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77" y="2363805"/>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27249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087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戰略轉向的時間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6" y="2884065"/>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Time to Pivot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7" y="1444736"/>
            <a:ext cx="6993048" cy="830997"/>
          </a:xfrm>
          <a:prstGeom prst="rect">
            <a:avLst/>
          </a:prstGeom>
          <a:noFill/>
        </p:spPr>
        <p:txBody>
          <a:bodyPr wrap="square" rtlCol="0">
            <a:spAutoFit/>
          </a:bodyPr>
          <a:lstStyle/>
          <a:p>
            <a:pPr algn="ctr"/>
            <a:r>
              <a:rPr lang="zh-TW" altLang="en-US" sz="1600" dirty="0">
                <a:solidFill>
                  <a:schemeClr val="bg1"/>
                </a:solidFill>
                <a:latin typeface="Noto Sans Mono CJK TC Regular" panose="020B0500000000000000" pitchFamily="34" charset="-128"/>
                <a:ea typeface="Noto Sans Mono CJK TC Regular" panose="020B0500000000000000" pitchFamily="34" charset="-128"/>
              </a:rPr>
              <a:t>真實業務敏捷性的一種測量，表示組織從收到反饋或新資訊到響應該反饋之間所經過的時長；例如，從發現競爭對手提供了新的市場制勝功能到組織以匹配或超越其新功能的方式做出回應（可測量地改善客戶體驗）之間的時間。</a:t>
            </a:r>
            <a:endParaRPr lang="en-US" altLang="zh-TW" sz="1600"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77" y="3544938"/>
            <a:ext cx="6993043" cy="1569660"/>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A measure of true business agility that presents the elapsed time between when an organization receives feedback or new information and when it responds to that feedback; for example, the time between when it finds out that a competitor has delivered a new market-winning feature to when the organization responds with matching or exceeding new capabilities that measurably improve customer experience.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64" y="239782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63291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C16E-68A0-884C-8029-C596E58978FE}"/>
              </a:ext>
            </a:extLst>
          </p:cNvPr>
          <p:cNvSpPr>
            <a:spLocks noGrp="1"/>
          </p:cNvSpPr>
          <p:nvPr>
            <p:ph type="title"/>
          </p:nvPr>
        </p:nvSpPr>
        <p:spPr/>
        <p:txBody>
          <a:bodyPr/>
          <a:lstStyle/>
          <a:p>
            <a:r>
              <a:rPr lang="zh-TW" altLang="en-US" sz="6600" dirty="0"/>
              <a:t>回應市場時間</a:t>
            </a:r>
            <a:endParaRPr lang="en-US" sz="6600" dirty="0"/>
          </a:p>
        </p:txBody>
      </p:sp>
      <p:sp>
        <p:nvSpPr>
          <p:cNvPr id="3" name="Text Placeholder 2">
            <a:extLst>
              <a:ext uri="{FF2B5EF4-FFF2-40B4-BE49-F238E27FC236}">
                <a16:creationId xmlns:a16="http://schemas.microsoft.com/office/drawing/2014/main" id="{934C2A91-E47C-F149-99A8-DD80B16EEE94}"/>
              </a:ext>
            </a:extLst>
          </p:cNvPr>
          <p:cNvSpPr>
            <a:spLocks noGrp="1"/>
          </p:cNvSpPr>
          <p:nvPr>
            <p:ph type="body" sz="quarter" idx="11"/>
          </p:nvPr>
        </p:nvSpPr>
        <p:spPr/>
        <p:txBody>
          <a:bodyPr/>
          <a:lstStyle/>
          <a:p>
            <a:r>
              <a:rPr lang="en-US" b="0" dirty="0"/>
              <a:t>TIME TO MARKET</a:t>
            </a:r>
          </a:p>
          <a:p>
            <a:endParaRPr lang="en-US" dirty="0"/>
          </a:p>
          <a:p>
            <a:endParaRPr lang="en-US" dirty="0"/>
          </a:p>
        </p:txBody>
      </p:sp>
      <p:sp>
        <p:nvSpPr>
          <p:cNvPr id="4" name="Text Placeholder 3">
            <a:extLst>
              <a:ext uri="{FF2B5EF4-FFF2-40B4-BE49-F238E27FC236}">
                <a16:creationId xmlns:a16="http://schemas.microsoft.com/office/drawing/2014/main" id="{BBCCD6B3-1B36-8E43-956F-B10E120302EE}"/>
              </a:ext>
            </a:extLst>
          </p:cNvPr>
          <p:cNvSpPr>
            <a:spLocks noGrp="1"/>
          </p:cNvSpPr>
          <p:nvPr>
            <p:ph type="body" sz="quarter" idx="12"/>
          </p:nvPr>
        </p:nvSpPr>
        <p:spPr/>
        <p:txBody>
          <a:bodyPr/>
          <a:lstStyle/>
          <a:p>
            <a:r>
              <a:rPr lang="zh-TW" altLang="en-US" dirty="0"/>
              <a:t>表達組織快速傳遞新功能、服務或產品的能力</a:t>
            </a:r>
          </a:p>
        </p:txBody>
      </p:sp>
      <p:sp>
        <p:nvSpPr>
          <p:cNvPr id="5" name="Text Placeholder 4">
            <a:extLst>
              <a:ext uri="{FF2B5EF4-FFF2-40B4-BE49-F238E27FC236}">
                <a16:creationId xmlns:a16="http://schemas.microsoft.com/office/drawing/2014/main" id="{8A132274-5BAB-534A-8103-95528E41DD48}"/>
              </a:ext>
            </a:extLst>
          </p:cNvPr>
          <p:cNvSpPr>
            <a:spLocks noGrp="1"/>
          </p:cNvSpPr>
          <p:nvPr>
            <p:ph type="body" sz="quarter" idx="13"/>
          </p:nvPr>
        </p:nvSpPr>
        <p:spPr/>
        <p:txBody>
          <a:bodyPr>
            <a:normAutofit lnSpcReduction="10000"/>
          </a:bodyPr>
          <a:lstStyle/>
          <a:p>
            <a:r>
              <a:rPr lang="en-US" sz="1200" dirty="0">
                <a:solidFill>
                  <a:schemeClr val="bg1">
                    <a:lumMod val="50000"/>
                  </a:schemeClr>
                </a:solidFill>
              </a:rPr>
              <a:t>Expresses the organization’s ability to </a:t>
            </a:r>
            <a:br>
              <a:rPr lang="en-US" sz="1200" dirty="0">
                <a:solidFill>
                  <a:schemeClr val="bg1">
                    <a:lumMod val="50000"/>
                  </a:schemeClr>
                </a:solidFill>
              </a:rPr>
            </a:br>
            <a:r>
              <a:rPr lang="en-US" sz="1200" dirty="0">
                <a:solidFill>
                  <a:schemeClr val="bg1">
                    <a:lumMod val="50000"/>
                  </a:schemeClr>
                </a:solidFill>
              </a:rPr>
              <a:t>quickly deliver new capabilities, services, or products</a:t>
            </a:r>
          </a:p>
          <a:p>
            <a:endParaRPr lang="en-US" sz="1200" dirty="0">
              <a:solidFill>
                <a:schemeClr val="bg1">
                  <a:lumMod val="50000"/>
                </a:schemeClr>
              </a:solidFill>
            </a:endParaRPr>
          </a:p>
        </p:txBody>
      </p:sp>
    </p:spTree>
    <p:extLst>
      <p:ext uri="{BB962C8B-B14F-4D97-AF65-F5344CB8AC3E}">
        <p14:creationId xmlns:p14="http://schemas.microsoft.com/office/powerpoint/2010/main" val="6931306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231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創新率</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6"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Innovation Rate</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297" y="1444736"/>
            <a:ext cx="6993048"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在新產品功能上花費的工作量或成本的百分比除以產品總工作量或成本。這可以得到組織提供新產品功能的能力。</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77"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effort or cost spent on new product capabilities, divided by total product effort or cost. </a:t>
            </a:r>
          </a:p>
          <a:p>
            <a:pPr algn="ctr"/>
            <a:r>
              <a:rPr lang="en-GB" dirty="0">
                <a:solidFill>
                  <a:schemeClr val="bg1"/>
                </a:solidFill>
                <a:latin typeface="Ubuntu" panose="020B0504030602030204" pitchFamily="34" charset="0"/>
              </a:rPr>
              <a:t>This provides insight into the capacity of the organization to deliver new product capabilities.</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64" y="2454873"/>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489761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560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缺陷趨勢</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2"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Defect Trends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2"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自上次測量以來，對缺陷變化進行的測量。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缺陷是指降低產品對客戶、使用者或組織本身的價值的所有因素。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缺陷通常是指無法正常運作。</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4" y="3865911"/>
            <a:ext cx="6993041"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Measurement of change in defects since last measurement. </a:t>
            </a:r>
          </a:p>
          <a:p>
            <a:pPr algn="ctr"/>
            <a:r>
              <a:rPr lang="en-GB" dirty="0">
                <a:solidFill>
                  <a:schemeClr val="bg1"/>
                </a:solidFill>
                <a:latin typeface="Ubuntu" panose="020B0504030602030204" pitchFamily="34" charset="0"/>
              </a:rPr>
              <a:t>A defect is anything that reduces the value of the product to a customer, user, or to the organization itself. </a:t>
            </a:r>
          </a:p>
          <a:p>
            <a:pPr algn="ctr"/>
            <a:r>
              <a:rPr lang="en-GB" dirty="0">
                <a:solidFill>
                  <a:schemeClr val="bg1"/>
                </a:solidFill>
                <a:latin typeface="Ubuntu" panose="020B0504030602030204" pitchFamily="34" charset="0"/>
              </a:rPr>
              <a:t>Defects are generally things that don’t work as intended.</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5" y="24954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89001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706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產品指數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637247" y="3182828"/>
            <a:ext cx="5792732" cy="769441"/>
          </a:xfrm>
          <a:prstGeom prst="rect">
            <a:avLst/>
          </a:prstGeom>
          <a:noFill/>
        </p:spPr>
        <p:txBody>
          <a:bodyPr wrap="square" rtlCol="0">
            <a:spAutoFit/>
          </a:bodyPr>
          <a:lstStyle/>
          <a:p>
            <a:pPr algn="ctr"/>
            <a:r>
              <a:rPr lang="en-US" sz="4400" b="1" dirty="0">
                <a:solidFill>
                  <a:schemeClr val="bg1"/>
                </a:solidFill>
                <a:latin typeface="Ubuntu" panose="020B0504030602030204" pitchFamily="34" charset="0"/>
              </a:rPr>
              <a:t>On-Product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369332"/>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團隊花費在產品和價值上的時間百分比。</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366375" y="3843701"/>
            <a:ext cx="6556053" cy="646331"/>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time teams spend </a:t>
            </a:r>
          </a:p>
          <a:p>
            <a:pPr algn="ctr"/>
            <a:r>
              <a:rPr lang="en-GB" dirty="0">
                <a:solidFill>
                  <a:schemeClr val="bg1"/>
                </a:solidFill>
                <a:latin typeface="Ubuntu" panose="020B0504030602030204" pitchFamily="34" charset="0"/>
              </a:rPr>
              <a:t>working on product and value.</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2074" y="2587044"/>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47134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15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安裝版本指數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Installed Version Index</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當前受支援的產品版本號。</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這反映了組織為支援和維護舊版本軟體而付出的努力。</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6591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versions of a product that are currently being supported. This reflects the effort the organization spends supporting and maintaining older versions of software.</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77" y="235696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48967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8891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技術債</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8282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Technical Debt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程式設計中的一個概念，該概念反映了</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快速而骯髒</a:t>
            </a:r>
            <a:r>
              <a:rPr lang="en-US" altLang="zh-TW" dirty="0">
                <a:solidFill>
                  <a:schemeClr val="bg1"/>
                </a:solidFill>
                <a:latin typeface="Noto Sans Mono CJK TC Regular" panose="020B0500000000000000" pitchFamily="34" charset="-128"/>
                <a:ea typeface="Noto Sans Mono CJK TC Regular" panose="020B0500000000000000" pitchFamily="34" charset="-128"/>
              </a:rPr>
              <a:t>"</a:t>
            </a:r>
            <a:r>
              <a:rPr lang="zh-TW" altLang="en-US" dirty="0">
                <a:solidFill>
                  <a:schemeClr val="bg1"/>
                </a:solidFill>
                <a:latin typeface="Noto Sans Mono CJK TC Regular" panose="020B0500000000000000" pitchFamily="34" charset="-128"/>
                <a:ea typeface="Noto Sans Mono CJK TC Regular" panose="020B0500000000000000" pitchFamily="34" charset="-128"/>
              </a:rPr>
              <a:t>的解決方案導致後來的補救度量產生的額外開發及測試工作。</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它對價值的交付產生不良影響，並造成了可避免的浪費及風險增加。</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A concept in programming that reflects the extra development and testing work that arises when “quick and dirty” solutions result in later remediation. It creates an undesirable impact on the delivery of value and an avoidable increase in waste and risk.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5954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12750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563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843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AEC56DB8-9A38-3E44-8D57-F8659398E3E8}"/>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在線事故次數</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295" y="3182828"/>
            <a:ext cx="6993048"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Production Incident Count</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0" y="1444736"/>
            <a:ext cx="6993043"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在一個時期內開發團隊為解決已安裝產品中的問題而被阻斷的次數。</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生產事故的次數和頻率有助於表明產品的穩定性。</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6591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times in a given period that the Development Team was interrupted to fix a problem in an installed product. The number and frequency of Production Incidents can help indicate the stability of the product.</a:t>
            </a:r>
          </a:p>
        </p:txBody>
      </p:sp>
      <p:grpSp>
        <p:nvGrpSpPr>
          <p:cNvPr id="17" name="Group 16">
            <a:extLst>
              <a:ext uri="{FF2B5EF4-FFF2-40B4-BE49-F238E27FC236}">
                <a16:creationId xmlns:a16="http://schemas.microsoft.com/office/drawing/2014/main" id="{AF087E01-2744-4C43-A034-D4C7D811A7CF}"/>
              </a:ext>
            </a:extLst>
          </p:cNvPr>
          <p:cNvGrpSpPr/>
          <p:nvPr/>
        </p:nvGrpSpPr>
        <p:grpSpPr>
          <a:xfrm>
            <a:off x="2854890" y="2361456"/>
            <a:ext cx="1849858" cy="559962"/>
            <a:chOff x="2780974" y="4028901"/>
            <a:chExt cx="1849858" cy="559962"/>
          </a:xfrm>
        </p:grpSpPr>
        <p:sp>
          <p:nvSpPr>
            <p:cNvPr id="18" name="Diamond 17">
              <a:extLst>
                <a:ext uri="{FF2B5EF4-FFF2-40B4-BE49-F238E27FC236}">
                  <a16:creationId xmlns:a16="http://schemas.microsoft.com/office/drawing/2014/main" id="{8FFFE1A8-8CEA-0E43-A74D-1CD56894A3D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61A00A27-CE06-C94D-972E-B22E111A0DCA}"/>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A3CEF83C-EC98-6444-9BF9-C487101757FB}"/>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595536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498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830997"/>
          </a:xfrm>
          <a:prstGeom prst="rect">
            <a:avLst/>
          </a:prstGeom>
          <a:noFill/>
        </p:spPr>
        <p:txBody>
          <a:bodyPr wrap="square" rtlCol="0">
            <a:spAutoFit/>
          </a:bodyPr>
          <a:lstStyle/>
          <a:p>
            <a:pPr algn="ctr"/>
            <a:r>
              <a:rPr lang="zh-TW" altLang="en-US" sz="4800" b="1" dirty="0">
                <a:solidFill>
                  <a:schemeClr val="bg1"/>
                </a:solidFill>
                <a:latin typeface="Noto Sans Mono CJK TC Bold" panose="020B0500000000000000" pitchFamily="34" charset="-128"/>
                <a:ea typeface="Noto Sans Mono CJK TC Bold" panose="020B0500000000000000" pitchFamily="34" charset="-128"/>
              </a:rPr>
              <a:t>活躍產品（代碼）分支</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0" y="3163756"/>
            <a:ext cx="6993043" cy="584775"/>
          </a:xfrm>
          <a:prstGeom prst="rect">
            <a:avLst/>
          </a:prstGeom>
          <a:noFill/>
        </p:spPr>
        <p:txBody>
          <a:bodyPr wrap="square" rtlCol="0">
            <a:spAutoFit/>
          </a:bodyPr>
          <a:lstStyle/>
          <a:p>
            <a:pPr algn="ctr"/>
            <a:r>
              <a:rPr lang="en-US" sz="3200" b="1" dirty="0">
                <a:solidFill>
                  <a:schemeClr val="bg1"/>
                </a:solidFill>
                <a:latin typeface="Ubuntu" panose="020B0504030602030204" pitchFamily="34" charset="0"/>
              </a:rPr>
              <a:t>Active Product (Code) Branches</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產品或服務的不同版本（或變體）的數量。</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1200329"/>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number of different versions (or variants) of </a:t>
            </a:r>
          </a:p>
          <a:p>
            <a:pPr algn="ctr"/>
            <a:r>
              <a:rPr lang="en-GB" dirty="0">
                <a:solidFill>
                  <a:schemeClr val="bg1"/>
                </a:solidFill>
                <a:latin typeface="Ubuntu" panose="020B0504030602030204" pitchFamily="34" charset="0"/>
              </a:rPr>
              <a:t>a product or service. </a:t>
            </a:r>
          </a:p>
          <a:p>
            <a:pPr algn="ctr"/>
            <a:r>
              <a:rPr lang="en-GB" dirty="0">
                <a:solidFill>
                  <a:schemeClr val="bg1"/>
                </a:solidFill>
                <a:latin typeface="Ubuntu" panose="020B0504030602030204" pitchFamily="34" charset="0"/>
              </a:rPr>
              <a:t>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7" y="2445337"/>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4293812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72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更改產品或服務的不同版本所花費的時間。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提供對改變的潛在影響以及由此產生的工作複雜性的見解。</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285" y="3843701"/>
            <a:ext cx="6993043"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amount of time spent applying changes across different versions of a product or service. Provides insight into the potential impact of change and the resulting complexity of work.</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72" y="2232855"/>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707886"/>
          </a:xfrm>
          <a:prstGeom prst="rect">
            <a:avLst/>
          </a:prstGeom>
          <a:noFill/>
        </p:spPr>
        <p:txBody>
          <a:bodyPr wrap="square" rtlCol="0">
            <a:spAutoFit/>
          </a:bodyPr>
          <a:lstStyle/>
          <a:p>
            <a:pPr algn="ctr"/>
            <a:r>
              <a:rPr lang="zh-TW" altLang="en-US" sz="4000" b="1" dirty="0">
                <a:solidFill>
                  <a:schemeClr val="bg1"/>
                </a:solidFill>
                <a:latin typeface="Noto Sans Mono CJK TC Bold" panose="020B0500000000000000" pitchFamily="34" charset="-128"/>
                <a:ea typeface="Noto Sans Mono CJK TC Bold" panose="020B0500000000000000" pitchFamily="34" charset="-128"/>
              </a:rPr>
              <a:t>合併代碼分支所耗費的時間</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2738792"/>
            <a:ext cx="6993043" cy="1200329"/>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Merging Code Between Branches</a:t>
            </a:r>
          </a:p>
        </p:txBody>
      </p:sp>
    </p:spTree>
    <p:extLst>
      <p:ext uri="{BB962C8B-B14F-4D97-AF65-F5344CB8AC3E}">
        <p14:creationId xmlns:p14="http://schemas.microsoft.com/office/powerpoint/2010/main" val="2429829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34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B457A5A4-04EF-A44D-A5B3-1D29F3E4A4CE}"/>
              </a:ext>
            </a:extLst>
          </p:cNvPr>
          <p:cNvSpPr/>
          <p:nvPr/>
        </p:nvSpPr>
        <p:spPr>
          <a:xfrm>
            <a:off x="-1" y="0"/>
            <a:ext cx="7559675" cy="5327650"/>
          </a:xfrm>
          <a:prstGeom prst="roundRect">
            <a:avLst>
              <a:gd name="adj"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47FE9EC9-374B-9F47-820C-40352C661704}"/>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內容切換花費的時間</a:t>
            </a:r>
          </a:p>
        </p:txBody>
      </p:sp>
      <p:sp>
        <p:nvSpPr>
          <p:cNvPr id="15" name="TextBox 14">
            <a:extLst>
              <a:ext uri="{FF2B5EF4-FFF2-40B4-BE49-F238E27FC236}">
                <a16:creationId xmlns:a16="http://schemas.microsoft.com/office/drawing/2014/main" id="{2810A0C1-8B54-9640-A95E-874E572C095C}"/>
              </a:ext>
            </a:extLst>
          </p:cNvPr>
          <p:cNvSpPr txBox="1"/>
          <p:nvPr/>
        </p:nvSpPr>
        <p:spPr>
          <a:xfrm>
            <a:off x="283301" y="3163756"/>
            <a:ext cx="6993042" cy="646331"/>
          </a:xfrm>
          <a:prstGeom prst="rect">
            <a:avLst/>
          </a:prstGeom>
          <a:noFill/>
        </p:spPr>
        <p:txBody>
          <a:bodyPr wrap="square" rtlCol="0">
            <a:spAutoFit/>
          </a:bodyPr>
          <a:lstStyle/>
          <a:p>
            <a:pPr algn="ctr"/>
            <a:r>
              <a:rPr lang="en-US" sz="3600" b="1" dirty="0">
                <a:solidFill>
                  <a:schemeClr val="bg1"/>
                </a:solidFill>
                <a:latin typeface="Ubuntu" panose="020B0504030602030204" pitchFamily="34" charset="0"/>
              </a:rPr>
              <a:t>Time Spent Context-Switching</a:t>
            </a:r>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923330"/>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實體包括因會議或電話造成中斷而浪費的時間，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在工作之間進行切換所花費的時間，</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以及團隊成員受到團隊外部人員的阻擾。</a:t>
            </a:r>
            <a:endParaRPr lang="en-US" altLang="zh-TW" dirty="0">
              <a:solidFill>
                <a:schemeClr val="bg1"/>
              </a:solidFill>
              <a:latin typeface="Noto Sans Mono CJK TC Regular" panose="020B0500000000000000" pitchFamily="34" charset="-128"/>
              <a:ea typeface="Noto Sans Mono CJK TC Regular" panose="020B0500000000000000" pitchFamily="34" charset="-128"/>
            </a:endParaRP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0" y="3843701"/>
            <a:ext cx="6993041" cy="1077218"/>
          </a:xfrm>
          <a:prstGeom prst="rect">
            <a:avLst/>
          </a:prstGeom>
          <a:noFill/>
        </p:spPr>
        <p:txBody>
          <a:bodyPr wrap="square" rtlCol="0">
            <a:spAutoFit/>
          </a:bodyPr>
          <a:lstStyle/>
          <a:p>
            <a:pPr algn="ctr"/>
            <a:r>
              <a:rPr lang="en-GB" sz="1600" dirty="0">
                <a:solidFill>
                  <a:schemeClr val="bg1"/>
                </a:solidFill>
                <a:latin typeface="Ubuntu" panose="020B0504030602030204" pitchFamily="34" charset="0"/>
              </a:rPr>
              <a:t>Examples include time lost to interruptions caused by meetings or calls, time spent switching between tasks, and time lost when team members are interrupted to help people outside the team can give simple insight into the magnitude of the problem.</a:t>
            </a:r>
          </a:p>
        </p:txBody>
      </p:sp>
      <p:grpSp>
        <p:nvGrpSpPr>
          <p:cNvPr id="12" name="Group 11">
            <a:extLst>
              <a:ext uri="{FF2B5EF4-FFF2-40B4-BE49-F238E27FC236}">
                <a16:creationId xmlns:a16="http://schemas.microsoft.com/office/drawing/2014/main" id="{638B23BA-2448-E548-B296-6446FBCE1C8C}"/>
              </a:ext>
            </a:extLst>
          </p:cNvPr>
          <p:cNvGrpSpPr/>
          <p:nvPr/>
        </p:nvGrpSpPr>
        <p:grpSpPr>
          <a:xfrm>
            <a:off x="3169386" y="2583836"/>
            <a:ext cx="1220868" cy="364149"/>
            <a:chOff x="3068663" y="3292522"/>
            <a:chExt cx="1220868" cy="364149"/>
          </a:xfrm>
        </p:grpSpPr>
        <p:sp>
          <p:nvSpPr>
            <p:cNvPr id="14" name="Oval 13">
              <a:extLst>
                <a:ext uri="{FF2B5EF4-FFF2-40B4-BE49-F238E27FC236}">
                  <a16:creationId xmlns:a16="http://schemas.microsoft.com/office/drawing/2014/main" id="{291EA45D-2F75-B944-976D-60D4EB918553}"/>
                </a:ext>
              </a:extLst>
            </p:cNvPr>
            <p:cNvSpPr/>
            <p:nvPr/>
          </p:nvSpPr>
          <p:spPr>
            <a:xfrm>
              <a:off x="3068663" y="3292524"/>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Oval 15">
              <a:extLst>
                <a:ext uri="{FF2B5EF4-FFF2-40B4-BE49-F238E27FC236}">
                  <a16:creationId xmlns:a16="http://schemas.microsoft.com/office/drawing/2014/main" id="{74ADBCBC-3831-6E4C-B041-5B9903620625}"/>
                </a:ext>
              </a:extLst>
            </p:cNvPr>
            <p:cNvSpPr/>
            <p:nvPr/>
          </p:nvSpPr>
          <p:spPr>
            <a:xfrm>
              <a:off x="3496992" y="3292523"/>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43C8D00-B042-2C49-BA28-87221A6DED87}"/>
                </a:ext>
              </a:extLst>
            </p:cNvPr>
            <p:cNvSpPr/>
            <p:nvPr/>
          </p:nvSpPr>
          <p:spPr>
            <a:xfrm>
              <a:off x="3925321" y="3292522"/>
              <a:ext cx="364210" cy="3641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1683890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0745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D75ABE8-A83C-CE43-B0A9-A6E09395771E}"/>
              </a:ext>
            </a:extLst>
          </p:cNvPr>
          <p:cNvSpPr/>
          <p:nvPr/>
        </p:nvSpPr>
        <p:spPr>
          <a:xfrm>
            <a:off x="0" y="0"/>
            <a:ext cx="7559675" cy="5327650"/>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extBox 18">
            <a:extLst>
              <a:ext uri="{FF2B5EF4-FFF2-40B4-BE49-F238E27FC236}">
                <a16:creationId xmlns:a16="http://schemas.microsoft.com/office/drawing/2014/main" id="{78B55A94-2BA7-CB47-B2FC-0E222AE6FDB7}"/>
              </a:ext>
            </a:extLst>
          </p:cNvPr>
          <p:cNvSpPr txBox="1"/>
          <p:nvPr/>
        </p:nvSpPr>
        <p:spPr>
          <a:xfrm>
            <a:off x="283301" y="1444736"/>
            <a:ext cx="6993044" cy="646331"/>
          </a:xfrm>
          <a:prstGeom prst="rect">
            <a:avLst/>
          </a:prstGeom>
          <a:noFill/>
        </p:spPr>
        <p:txBody>
          <a:bodyPr wrap="square" rtlCol="0">
            <a:spAutoFit/>
          </a:bodyPr>
          <a:lstStyle/>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已發佈的產品更改導致服務品質下降並需要修復</a:t>
            </a:r>
          </a:p>
          <a:p>
            <a:pPr algn="ctr"/>
            <a:r>
              <a:rPr lang="zh-TW" altLang="en-US" dirty="0">
                <a:solidFill>
                  <a:schemeClr val="bg1"/>
                </a:solidFill>
                <a:latin typeface="Noto Sans Mono CJK TC Regular" panose="020B0500000000000000" pitchFamily="34" charset="-128"/>
                <a:ea typeface="Noto Sans Mono CJK TC Regular" panose="020B0500000000000000" pitchFamily="34" charset="-128"/>
              </a:rPr>
              <a:t>（例如，緊急修復、 回溯、補丁）的百分比。</a:t>
            </a:r>
          </a:p>
        </p:txBody>
      </p:sp>
      <p:sp>
        <p:nvSpPr>
          <p:cNvPr id="21" name="TextBox 20">
            <a:extLst>
              <a:ext uri="{FF2B5EF4-FFF2-40B4-BE49-F238E27FC236}">
                <a16:creationId xmlns:a16="http://schemas.microsoft.com/office/drawing/2014/main" id="{2AC5D029-74FD-FC45-8496-D302C97F5B2E}"/>
              </a:ext>
            </a:extLst>
          </p:cNvPr>
          <p:cNvSpPr txBox="1"/>
          <p:nvPr/>
        </p:nvSpPr>
        <p:spPr>
          <a:xfrm>
            <a:off x="283301" y="3843701"/>
            <a:ext cx="6993042" cy="923330"/>
          </a:xfrm>
          <a:prstGeom prst="rect">
            <a:avLst/>
          </a:prstGeom>
          <a:noFill/>
        </p:spPr>
        <p:txBody>
          <a:bodyPr wrap="square" rtlCol="0">
            <a:spAutoFit/>
          </a:bodyPr>
          <a:lstStyle/>
          <a:p>
            <a:pPr algn="ctr"/>
            <a:r>
              <a:rPr lang="en-GB" dirty="0">
                <a:solidFill>
                  <a:schemeClr val="bg1"/>
                </a:solidFill>
                <a:latin typeface="Ubuntu" panose="020B0504030602030204" pitchFamily="34" charset="0"/>
              </a:rPr>
              <a:t>The percentage of released product changes that result in degraded service and require remediation </a:t>
            </a:r>
          </a:p>
          <a:p>
            <a:pPr algn="ctr"/>
            <a:r>
              <a:rPr lang="en-GB" dirty="0">
                <a:solidFill>
                  <a:schemeClr val="bg1"/>
                </a:solidFill>
                <a:latin typeface="Ubuntu" panose="020B0504030602030204" pitchFamily="34" charset="0"/>
              </a:rPr>
              <a:t>(e.g. hotfix, rollback, patch). </a:t>
            </a:r>
          </a:p>
        </p:txBody>
      </p:sp>
      <p:sp>
        <p:nvSpPr>
          <p:cNvPr id="11" name="TextBox 10">
            <a:extLst>
              <a:ext uri="{FF2B5EF4-FFF2-40B4-BE49-F238E27FC236}">
                <a16:creationId xmlns:a16="http://schemas.microsoft.com/office/drawing/2014/main" id="{1C37D701-5D86-7543-9157-58D60C311633}"/>
              </a:ext>
            </a:extLst>
          </p:cNvPr>
          <p:cNvSpPr txBox="1"/>
          <p:nvPr/>
        </p:nvSpPr>
        <p:spPr>
          <a:xfrm>
            <a:off x="283315" y="627566"/>
            <a:ext cx="6993044" cy="923330"/>
          </a:xfrm>
          <a:prstGeom prst="rect">
            <a:avLst/>
          </a:prstGeom>
          <a:noFill/>
        </p:spPr>
        <p:txBody>
          <a:bodyPr wrap="square" rtlCol="0">
            <a:spAutoFit/>
          </a:bodyPr>
          <a:lstStyle/>
          <a:p>
            <a:pPr algn="ctr"/>
            <a:r>
              <a:rPr lang="zh-TW" altLang="en-US" sz="5400" b="1" dirty="0">
                <a:solidFill>
                  <a:schemeClr val="bg1"/>
                </a:solidFill>
                <a:latin typeface="Noto Sans Mono CJK TC Bold" panose="020B0500000000000000" pitchFamily="34" charset="-128"/>
                <a:ea typeface="Noto Sans Mono CJK TC Bold" panose="020B0500000000000000" pitchFamily="34" charset="-128"/>
              </a:rPr>
              <a:t>變更失敗率</a:t>
            </a:r>
          </a:p>
        </p:txBody>
      </p:sp>
      <p:sp>
        <p:nvSpPr>
          <p:cNvPr id="18" name="TextBox 17">
            <a:extLst>
              <a:ext uri="{FF2B5EF4-FFF2-40B4-BE49-F238E27FC236}">
                <a16:creationId xmlns:a16="http://schemas.microsoft.com/office/drawing/2014/main" id="{1D76BF55-CD41-4A44-BD50-09EB804789EC}"/>
              </a:ext>
            </a:extLst>
          </p:cNvPr>
          <p:cNvSpPr txBox="1"/>
          <p:nvPr/>
        </p:nvSpPr>
        <p:spPr>
          <a:xfrm>
            <a:off x="283300" y="3132218"/>
            <a:ext cx="6993043" cy="707886"/>
          </a:xfrm>
          <a:prstGeom prst="rect">
            <a:avLst/>
          </a:prstGeom>
          <a:noFill/>
        </p:spPr>
        <p:txBody>
          <a:bodyPr wrap="square" rtlCol="0">
            <a:spAutoFit/>
          </a:bodyPr>
          <a:lstStyle/>
          <a:p>
            <a:pPr algn="ctr"/>
            <a:r>
              <a:rPr lang="en-US" sz="4000" b="1" dirty="0">
                <a:solidFill>
                  <a:schemeClr val="bg1"/>
                </a:solidFill>
                <a:latin typeface="Ubuntu" panose="020B0504030602030204" pitchFamily="34" charset="0"/>
              </a:rPr>
              <a:t>Change Failure Rate</a:t>
            </a:r>
          </a:p>
        </p:txBody>
      </p:sp>
      <p:grpSp>
        <p:nvGrpSpPr>
          <p:cNvPr id="13" name="Group 12">
            <a:extLst>
              <a:ext uri="{FF2B5EF4-FFF2-40B4-BE49-F238E27FC236}">
                <a16:creationId xmlns:a16="http://schemas.microsoft.com/office/drawing/2014/main" id="{AC405408-117D-4D44-8F0B-7FB432421B00}"/>
              </a:ext>
            </a:extLst>
          </p:cNvPr>
          <p:cNvGrpSpPr/>
          <p:nvPr/>
        </p:nvGrpSpPr>
        <p:grpSpPr>
          <a:xfrm>
            <a:off x="2854892" y="2329244"/>
            <a:ext cx="1849858" cy="559962"/>
            <a:chOff x="2780974" y="4028901"/>
            <a:chExt cx="1849858" cy="559962"/>
          </a:xfrm>
        </p:grpSpPr>
        <p:sp>
          <p:nvSpPr>
            <p:cNvPr id="15" name="Diamond 14">
              <a:extLst>
                <a:ext uri="{FF2B5EF4-FFF2-40B4-BE49-F238E27FC236}">
                  <a16:creationId xmlns:a16="http://schemas.microsoft.com/office/drawing/2014/main" id="{157E9390-81D8-E94B-AEBF-EDC08209C2AE}"/>
                </a:ext>
              </a:extLst>
            </p:cNvPr>
            <p:cNvSpPr/>
            <p:nvPr/>
          </p:nvSpPr>
          <p:spPr>
            <a:xfrm>
              <a:off x="2780974" y="4038673"/>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800"/>
            </a:p>
          </p:txBody>
        </p:sp>
        <p:sp>
          <p:nvSpPr>
            <p:cNvPr id="20" name="Diamond 19">
              <a:extLst>
                <a:ext uri="{FF2B5EF4-FFF2-40B4-BE49-F238E27FC236}">
                  <a16:creationId xmlns:a16="http://schemas.microsoft.com/office/drawing/2014/main" id="{762193FB-765F-2447-B1CB-FD959BE41874}"/>
                </a:ext>
              </a:extLst>
            </p:cNvPr>
            <p:cNvSpPr/>
            <p:nvPr/>
          </p:nvSpPr>
          <p:spPr>
            <a:xfrm>
              <a:off x="3430808"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Diamond 21">
              <a:extLst>
                <a:ext uri="{FF2B5EF4-FFF2-40B4-BE49-F238E27FC236}">
                  <a16:creationId xmlns:a16="http://schemas.microsoft.com/office/drawing/2014/main" id="{41D749EC-9351-414A-8256-8FE1C8B5E952}"/>
                </a:ext>
              </a:extLst>
            </p:cNvPr>
            <p:cNvSpPr/>
            <p:nvPr/>
          </p:nvSpPr>
          <p:spPr>
            <a:xfrm>
              <a:off x="4080642" y="4028901"/>
              <a:ext cx="550190" cy="55019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974259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971C6-08BD-2D4A-9EFD-DF5C9695F47A}"/>
              </a:ext>
            </a:extLst>
          </p:cNvPr>
          <p:cNvSpPr>
            <a:spLocks noGrp="1"/>
          </p:cNvSpPr>
          <p:nvPr>
            <p:ph type="title"/>
          </p:nvPr>
        </p:nvSpPr>
        <p:spPr/>
        <p:txBody>
          <a:bodyPr/>
          <a:lstStyle/>
          <a:p>
            <a:r>
              <a:rPr lang="zh-TW" altLang="en-US" dirty="0"/>
              <a:t>創新能力</a:t>
            </a:r>
            <a:endParaRPr lang="en-US" dirty="0"/>
          </a:p>
        </p:txBody>
      </p:sp>
      <p:sp>
        <p:nvSpPr>
          <p:cNvPr id="3" name="Text Placeholder 2">
            <a:extLst>
              <a:ext uri="{FF2B5EF4-FFF2-40B4-BE49-F238E27FC236}">
                <a16:creationId xmlns:a16="http://schemas.microsoft.com/office/drawing/2014/main" id="{F209C53E-8527-AF4C-8C1C-8C977E9F44EA}"/>
              </a:ext>
            </a:extLst>
          </p:cNvPr>
          <p:cNvSpPr>
            <a:spLocks noGrp="1"/>
          </p:cNvSpPr>
          <p:nvPr>
            <p:ph type="body" sz="quarter" idx="11"/>
          </p:nvPr>
        </p:nvSpPr>
        <p:spPr/>
        <p:txBody>
          <a:bodyPr/>
          <a:lstStyle/>
          <a:p>
            <a:r>
              <a:rPr lang="en-US" sz="6000" dirty="0"/>
              <a:t>ABILITY TO INNOVATE</a:t>
            </a:r>
          </a:p>
        </p:txBody>
      </p:sp>
      <p:sp>
        <p:nvSpPr>
          <p:cNvPr id="4" name="Text Placeholder 3">
            <a:extLst>
              <a:ext uri="{FF2B5EF4-FFF2-40B4-BE49-F238E27FC236}">
                <a16:creationId xmlns:a16="http://schemas.microsoft.com/office/drawing/2014/main" id="{BD537523-B60A-E04C-B6F9-FCA71757BE99}"/>
              </a:ext>
            </a:extLst>
          </p:cNvPr>
          <p:cNvSpPr>
            <a:spLocks noGrp="1"/>
          </p:cNvSpPr>
          <p:nvPr>
            <p:ph type="body" sz="quarter" idx="12"/>
          </p:nvPr>
        </p:nvSpPr>
        <p:spPr/>
        <p:txBody>
          <a:bodyPr/>
          <a:lstStyle/>
          <a:p>
            <a:r>
              <a:rPr lang="zh-TW" altLang="en-US" dirty="0"/>
              <a:t>展現組織提供可能更好地滿足客戶需求的新功能的有效性。</a:t>
            </a:r>
            <a:endParaRPr lang="en-US" dirty="0"/>
          </a:p>
        </p:txBody>
      </p:sp>
      <p:sp>
        <p:nvSpPr>
          <p:cNvPr id="5" name="Text Placeholder 4">
            <a:extLst>
              <a:ext uri="{FF2B5EF4-FFF2-40B4-BE49-F238E27FC236}">
                <a16:creationId xmlns:a16="http://schemas.microsoft.com/office/drawing/2014/main" id="{7A44598A-BEB5-EB43-9A4F-8CEF7BF4D1E7}"/>
              </a:ext>
            </a:extLst>
          </p:cNvPr>
          <p:cNvSpPr>
            <a:spLocks noGrp="1"/>
          </p:cNvSpPr>
          <p:nvPr>
            <p:ph type="body" sz="quarter" idx="13"/>
          </p:nvPr>
        </p:nvSpPr>
        <p:spPr/>
        <p:txBody>
          <a:bodyPr>
            <a:noAutofit/>
          </a:bodyPr>
          <a:lstStyle/>
          <a:p>
            <a:r>
              <a:rPr lang="en-US" sz="1200" dirty="0"/>
              <a:t>Expresses the ability of a product development organization to </a:t>
            </a:r>
          </a:p>
          <a:p>
            <a:r>
              <a:rPr lang="en-US" sz="1200" dirty="0"/>
              <a:t>deliver new capabilities that might better meet customer needs</a:t>
            </a:r>
          </a:p>
        </p:txBody>
      </p:sp>
    </p:spTree>
    <p:extLst>
      <p:ext uri="{BB962C8B-B14F-4D97-AF65-F5344CB8AC3E}">
        <p14:creationId xmlns:p14="http://schemas.microsoft.com/office/powerpoint/2010/main" val="35692368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7588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283300" y="2893050"/>
            <a:ext cx="6993043" cy="1323439"/>
          </a:xfrm>
          <a:prstGeom prst="rect">
            <a:avLst/>
          </a:prstGeom>
          <a:noFill/>
        </p:spPr>
        <p:txBody>
          <a:bodyPr wrap="square" rtlCol="0">
            <a:spAutoFit/>
          </a:bodyPr>
          <a:lstStyle/>
          <a:p>
            <a:pPr algn="ctr"/>
            <a:r>
              <a:rPr lang="en-NL" sz="4000" b="1">
                <a:latin typeface="Ubuntu" panose="020B0504030602030204" pitchFamily="34" charset="0"/>
              </a:rPr>
              <a:t>Don’t </a:t>
            </a:r>
            <a:r>
              <a:rPr lang="en-NL" sz="4000" b="1" dirty="0">
                <a:latin typeface="Ubuntu" panose="020B0504030602030204" pitchFamily="34" charset="0"/>
              </a:rPr>
              <a:t>measure Output. Measure Outcomes</a:t>
            </a:r>
          </a:p>
        </p:txBody>
      </p:sp>
      <p:sp>
        <p:nvSpPr>
          <p:cNvPr id="5" name="TextBox 4">
            <a:extLst>
              <a:ext uri="{FF2B5EF4-FFF2-40B4-BE49-F238E27FC236}">
                <a16:creationId xmlns:a16="http://schemas.microsoft.com/office/drawing/2014/main" id="{5B69D7B3-7AD4-9342-A179-DE07703B6634}"/>
              </a:ext>
            </a:extLst>
          </p:cNvPr>
          <p:cNvSpPr txBox="1"/>
          <p:nvPr/>
        </p:nvSpPr>
        <p:spPr>
          <a:xfrm>
            <a:off x="283301" y="1126504"/>
            <a:ext cx="6993042"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不要測量產出</a:t>
            </a:r>
            <a:endParaRPr lang="en-CA" altLang="zh-TW" sz="5000" b="1" dirty="0">
              <a:latin typeface="Noto Sans Mono CJK TC Bold" panose="020B0500000000000000" pitchFamily="34" charset="-128"/>
              <a:ea typeface="Noto Sans Mono CJK TC Bold" panose="020B0500000000000000" pitchFamily="34" charset="-128"/>
            </a:endParaRPr>
          </a:p>
          <a:p>
            <a:pPr algn="ctr"/>
            <a:r>
              <a:rPr lang="zh-TW" altLang="en-US" sz="5000" b="1" dirty="0">
                <a:latin typeface="Noto Sans Mono CJK TC Bold" panose="020B0500000000000000" pitchFamily="34" charset="-128"/>
                <a:ea typeface="Noto Sans Mono CJK TC Bold" panose="020B0500000000000000" pitchFamily="34" charset="-128"/>
              </a:rPr>
              <a:t>測量結果</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38498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5211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009EAD6C-D563-D744-AFCA-AE8CA95E6630}"/>
              </a:ext>
            </a:extLst>
          </p:cNvPr>
          <p:cNvSpPr txBox="1"/>
          <p:nvPr/>
        </p:nvSpPr>
        <p:spPr>
          <a:xfrm>
            <a:off x="283301" y="2893050"/>
            <a:ext cx="6993042" cy="1323439"/>
          </a:xfrm>
          <a:prstGeom prst="rect">
            <a:avLst/>
          </a:prstGeom>
          <a:noFill/>
        </p:spPr>
        <p:txBody>
          <a:bodyPr wrap="square" rtlCol="0">
            <a:spAutoFit/>
          </a:bodyPr>
          <a:lstStyle/>
          <a:p>
            <a:pPr algn="ctr"/>
            <a:r>
              <a:rPr lang="en-CA" sz="4000" b="1" dirty="0">
                <a:latin typeface="Ubuntu" panose="020B0504030602030204" pitchFamily="34" charset="0"/>
              </a:rPr>
              <a:t>It’s not about the Metrics, but about the Conversation</a:t>
            </a:r>
          </a:p>
        </p:txBody>
      </p:sp>
      <p:sp>
        <p:nvSpPr>
          <p:cNvPr id="5" name="TextBox 4">
            <a:extLst>
              <a:ext uri="{FF2B5EF4-FFF2-40B4-BE49-F238E27FC236}">
                <a16:creationId xmlns:a16="http://schemas.microsoft.com/office/drawing/2014/main" id="{5B69D7B3-7AD4-9342-A179-DE07703B6634}"/>
              </a:ext>
            </a:extLst>
          </p:cNvPr>
          <p:cNvSpPr txBox="1"/>
          <p:nvPr/>
        </p:nvSpPr>
        <p:spPr>
          <a:xfrm>
            <a:off x="283301" y="1126504"/>
            <a:ext cx="6993042" cy="1631216"/>
          </a:xfrm>
          <a:prstGeom prst="rect">
            <a:avLst/>
          </a:prstGeom>
          <a:noFill/>
        </p:spPr>
        <p:txBody>
          <a:bodyPr wrap="square" rtlCol="0">
            <a:spAutoFit/>
          </a:bodyPr>
          <a:lstStyle/>
          <a:p>
            <a:pPr algn="ctr"/>
            <a:r>
              <a:rPr lang="zh-TW" altLang="en-US" sz="5000" b="1" dirty="0">
                <a:latin typeface="Noto Sans Mono CJK TC Bold" panose="020B0500000000000000" pitchFamily="34" charset="-128"/>
                <a:ea typeface="Noto Sans Mono CJK TC Bold" panose="020B0500000000000000" pitchFamily="34" charset="-128"/>
              </a:rPr>
              <a:t>這不是關於指標，</a:t>
            </a:r>
            <a:br>
              <a:rPr lang="en-US" altLang="zh-TW" sz="5000" b="1" dirty="0">
                <a:latin typeface="Noto Sans Mono CJK TC Bold" panose="020B0500000000000000" pitchFamily="34" charset="-128"/>
                <a:ea typeface="Noto Sans Mono CJK TC Bold" panose="020B0500000000000000" pitchFamily="34" charset="-128"/>
              </a:rPr>
            </a:br>
            <a:r>
              <a:rPr lang="zh-TW" altLang="en-US" sz="5000" b="1" dirty="0">
                <a:latin typeface="Noto Sans Mono CJK TC Bold" panose="020B0500000000000000" pitchFamily="34" charset="-128"/>
                <a:ea typeface="Noto Sans Mono CJK TC Bold" panose="020B0500000000000000" pitchFamily="34" charset="-128"/>
              </a:rPr>
              <a:t>而是關於溝通</a:t>
            </a:r>
            <a:endParaRPr lang="en-NL" sz="5000" b="1" dirty="0">
              <a:latin typeface="Noto Sans Mono CJK TC Bold" panose="020B0500000000000000" pitchFamily="34" charset="-128"/>
              <a:ea typeface="Noto Sans Mono CJK TC Bold" panose="020B0500000000000000" pitchFamily="34" charset="-128"/>
            </a:endParaRPr>
          </a:p>
        </p:txBody>
      </p:sp>
    </p:spTree>
    <p:extLst>
      <p:ext uri="{BB962C8B-B14F-4D97-AF65-F5344CB8AC3E}">
        <p14:creationId xmlns:p14="http://schemas.microsoft.com/office/powerpoint/2010/main" val="3611732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004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3DC599D-AD1B-104D-B158-5C2A6823AC16}"/>
              </a:ext>
            </a:extLst>
          </p:cNvPr>
          <p:cNvSpPr/>
          <p:nvPr/>
        </p:nvSpPr>
        <p:spPr>
          <a:xfrm>
            <a:off x="0" y="0"/>
            <a:ext cx="7559675" cy="5327650"/>
          </a:xfrm>
          <a:prstGeom prst="roundRect">
            <a:avLst>
              <a:gd name="adj" fmla="val 0"/>
            </a:avLst>
          </a:prstGeom>
          <a:solidFill>
            <a:srgbClr val="FFC2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up 1">
            <a:extLst>
              <a:ext uri="{FF2B5EF4-FFF2-40B4-BE49-F238E27FC236}">
                <a16:creationId xmlns:a16="http://schemas.microsoft.com/office/drawing/2014/main" id="{CF6E8899-07D9-FC40-8D4D-25C111C6CFC8}"/>
              </a:ext>
            </a:extLst>
          </p:cNvPr>
          <p:cNvGrpSpPr/>
          <p:nvPr/>
        </p:nvGrpSpPr>
        <p:grpSpPr>
          <a:xfrm>
            <a:off x="283275" y="1078775"/>
            <a:ext cx="6993068" cy="2696820"/>
            <a:chOff x="283275" y="1078775"/>
            <a:chExt cx="6993068" cy="2696820"/>
          </a:xfrm>
        </p:grpSpPr>
        <p:sp>
          <p:nvSpPr>
            <p:cNvPr id="6" name="TextBox 5">
              <a:extLst>
                <a:ext uri="{FF2B5EF4-FFF2-40B4-BE49-F238E27FC236}">
                  <a16:creationId xmlns:a16="http://schemas.microsoft.com/office/drawing/2014/main" id="{009EAD6C-D563-D744-AFCA-AE8CA95E6630}"/>
                </a:ext>
              </a:extLst>
            </p:cNvPr>
            <p:cNvSpPr txBox="1"/>
            <p:nvPr/>
          </p:nvSpPr>
          <p:spPr>
            <a:xfrm>
              <a:off x="283300" y="1078775"/>
              <a:ext cx="69930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想要了解更多</a:t>
              </a:r>
            </a:p>
          </p:txBody>
        </p:sp>
        <p:sp>
          <p:nvSpPr>
            <p:cNvPr id="8" name="TextBox 7">
              <a:extLst>
                <a:ext uri="{FF2B5EF4-FFF2-40B4-BE49-F238E27FC236}">
                  <a16:creationId xmlns:a16="http://schemas.microsoft.com/office/drawing/2014/main" id="{7118F126-7E38-934C-962A-221A7F468175}"/>
                </a:ext>
              </a:extLst>
            </p:cNvPr>
            <p:cNvSpPr txBox="1"/>
            <p:nvPr/>
          </p:nvSpPr>
          <p:spPr>
            <a:xfrm>
              <a:off x="283275" y="2944598"/>
              <a:ext cx="6993048" cy="830997"/>
            </a:xfrm>
            <a:prstGeom prst="rect">
              <a:avLst/>
            </a:prstGeom>
            <a:noFill/>
          </p:spPr>
          <p:txBody>
            <a:bodyPr wrap="square" rtlCol="0">
              <a:spAutoFit/>
            </a:bodyPr>
            <a:lstStyle/>
            <a:p>
              <a:pPr algn="ctr"/>
              <a:r>
                <a:rPr lang="en-NL" sz="4800">
                  <a:latin typeface="Ubuntu" panose="020B0504030602030204" pitchFamily="34" charset="0"/>
                </a:rPr>
                <a:t>http</a:t>
              </a:r>
              <a:r>
                <a:rPr lang="en-NL" sz="4800" dirty="0">
                  <a:latin typeface="Ubuntu" panose="020B0504030602030204" pitchFamily="34" charset="0"/>
                </a:rPr>
                <a:t>://scrum.org/EBM</a:t>
              </a:r>
            </a:p>
          </p:txBody>
        </p:sp>
        <p:sp>
          <p:nvSpPr>
            <p:cNvPr id="9" name="TextBox 8">
              <a:extLst>
                <a:ext uri="{FF2B5EF4-FFF2-40B4-BE49-F238E27FC236}">
                  <a16:creationId xmlns:a16="http://schemas.microsoft.com/office/drawing/2014/main" id="{CE4ED293-09B0-3940-B3F1-9FE6CBC56BF0}"/>
                </a:ext>
              </a:extLst>
            </p:cNvPr>
            <p:cNvSpPr txBox="1"/>
            <p:nvPr/>
          </p:nvSpPr>
          <p:spPr>
            <a:xfrm>
              <a:off x="283280" y="2363605"/>
              <a:ext cx="6993043" cy="830997"/>
            </a:xfrm>
            <a:prstGeom prst="rect">
              <a:avLst/>
            </a:prstGeom>
            <a:noFill/>
          </p:spPr>
          <p:txBody>
            <a:bodyPr wrap="square" rtlCol="0">
              <a:spAutoFit/>
            </a:bodyPr>
            <a:lstStyle/>
            <a:p>
              <a:pPr algn="ctr"/>
              <a:r>
                <a:rPr lang="zh-TW" altLang="en-US" sz="4800" b="1" dirty="0">
                  <a:latin typeface="Noto Sans Mono CJK TC Bold" panose="020B0500000000000000" pitchFamily="34" charset="-128"/>
                  <a:ea typeface="Noto Sans Mono CJK TC Bold" panose="020B0500000000000000" pitchFamily="34" charset="-128"/>
                </a:rPr>
                <a:t>請見</a:t>
              </a:r>
            </a:p>
          </p:txBody>
        </p:sp>
        <p:sp>
          <p:nvSpPr>
            <p:cNvPr id="10" name="TextBox 9">
              <a:extLst>
                <a:ext uri="{FF2B5EF4-FFF2-40B4-BE49-F238E27FC236}">
                  <a16:creationId xmlns:a16="http://schemas.microsoft.com/office/drawing/2014/main" id="{34BB3D00-39F8-A644-9118-C4A60BC72B1B}"/>
                </a:ext>
              </a:extLst>
            </p:cNvPr>
            <p:cNvSpPr txBox="1"/>
            <p:nvPr/>
          </p:nvSpPr>
          <p:spPr>
            <a:xfrm>
              <a:off x="283295" y="1780670"/>
              <a:ext cx="6993048" cy="646331"/>
            </a:xfrm>
            <a:prstGeom prst="rect">
              <a:avLst/>
            </a:prstGeom>
            <a:noFill/>
          </p:spPr>
          <p:txBody>
            <a:bodyPr wrap="square" rtlCol="0">
              <a:spAutoFit/>
            </a:bodyPr>
            <a:lstStyle/>
            <a:p>
              <a:pPr algn="ctr"/>
              <a:r>
                <a:rPr lang="en-NL" sz="3600" b="1">
                  <a:latin typeface="Ubuntu" panose="020B0504030602030204" pitchFamily="34" charset="0"/>
                </a:rPr>
                <a:t>Evidence Based Management</a:t>
              </a:r>
              <a:endParaRPr lang="en-NL" sz="3600" dirty="0">
                <a:latin typeface="Ubuntu" panose="020B0504030602030204" pitchFamily="34" charset="0"/>
              </a:endParaRPr>
            </a:p>
          </p:txBody>
        </p:sp>
      </p:grpSp>
    </p:spTree>
    <p:extLst>
      <p:ext uri="{BB962C8B-B14F-4D97-AF65-F5344CB8AC3E}">
        <p14:creationId xmlns:p14="http://schemas.microsoft.com/office/powerpoint/2010/main" val="3249161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658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BB6441C-A641-EE43-B9CA-553BCAFDDCAF}"/>
              </a:ext>
            </a:extLst>
          </p:cNvPr>
          <p:cNvSpPr txBox="1"/>
          <p:nvPr/>
        </p:nvSpPr>
        <p:spPr>
          <a:xfrm>
            <a:off x="3501215" y="4821023"/>
            <a:ext cx="3810078" cy="200055"/>
          </a:xfrm>
          <a:prstGeom prst="rect">
            <a:avLst/>
          </a:prstGeom>
          <a:noFill/>
        </p:spPr>
        <p:txBody>
          <a:bodyPr wrap="square" rtlCol="0">
            <a:spAutoFit/>
          </a:bodyPr>
          <a:lstStyle/>
          <a:p>
            <a:pPr algn="r"/>
            <a:r>
              <a:rPr lang="en-NL" sz="700" dirty="0">
                <a:solidFill>
                  <a:schemeClr val="bg1">
                    <a:lumMod val="65000"/>
                  </a:schemeClr>
                </a:solidFill>
                <a:latin typeface="Ubuntu" panose="020B0504030602030204" pitchFamily="34" charset="0"/>
              </a:rPr>
              <a:t>Source: EBM guide, http://scrum.org/EBM</a:t>
            </a:r>
          </a:p>
        </p:txBody>
      </p:sp>
      <p:sp>
        <p:nvSpPr>
          <p:cNvPr id="35" name="TextBox 34">
            <a:extLst>
              <a:ext uri="{FF2B5EF4-FFF2-40B4-BE49-F238E27FC236}">
                <a16:creationId xmlns:a16="http://schemas.microsoft.com/office/drawing/2014/main" id="{7D8DF45F-43EB-A040-9FF2-DBEBB2A59C73}"/>
              </a:ext>
            </a:extLst>
          </p:cNvPr>
          <p:cNvSpPr txBox="1"/>
          <p:nvPr/>
        </p:nvSpPr>
        <p:spPr>
          <a:xfrm>
            <a:off x="433485" y="173949"/>
            <a:ext cx="6416298" cy="400110"/>
          </a:xfrm>
          <a:prstGeom prst="rect">
            <a:avLst/>
          </a:prstGeom>
          <a:noFill/>
        </p:spPr>
        <p:txBody>
          <a:bodyPr wrap="square" rtlCol="0">
            <a:spAutoFit/>
          </a:bodyPr>
          <a:lstStyle/>
          <a:p>
            <a:pPr algn="ctr"/>
            <a:r>
              <a:rPr lang="en-NL" sz="2000" b="1">
                <a:latin typeface="Ubuntu" panose="020B0504030602030204" pitchFamily="34" charset="0"/>
              </a:rPr>
              <a:t>EBM </a:t>
            </a:r>
            <a:r>
              <a:rPr lang="zh-TW" altLang="en-US" sz="2000" b="1" dirty="0">
                <a:latin typeface="Ubuntu" panose="020B0504030602030204" pitchFamily="34" charset="0"/>
              </a:rPr>
              <a:t>建議的備忘單</a:t>
            </a:r>
            <a:endParaRPr lang="en-NL" sz="2000" dirty="0">
              <a:latin typeface="Ubuntu" panose="020B0504030602030204" pitchFamily="34" charset="0"/>
            </a:endParaRPr>
          </a:p>
        </p:txBody>
      </p:sp>
      <p:grpSp>
        <p:nvGrpSpPr>
          <p:cNvPr id="4" name="Group 3">
            <a:extLst>
              <a:ext uri="{FF2B5EF4-FFF2-40B4-BE49-F238E27FC236}">
                <a16:creationId xmlns:a16="http://schemas.microsoft.com/office/drawing/2014/main" id="{0EF7FF84-B84C-084A-BAB6-F7FB1C0E1A12}"/>
              </a:ext>
            </a:extLst>
          </p:cNvPr>
          <p:cNvGrpSpPr/>
          <p:nvPr/>
        </p:nvGrpSpPr>
        <p:grpSpPr>
          <a:xfrm>
            <a:off x="99177" y="703837"/>
            <a:ext cx="2417919" cy="4157663"/>
            <a:chOff x="99177" y="703837"/>
            <a:chExt cx="2417919" cy="4157663"/>
          </a:xfrm>
        </p:grpSpPr>
        <p:pic>
          <p:nvPicPr>
            <p:cNvPr id="2" name="Picture 1">
              <a:extLst>
                <a:ext uri="{FF2B5EF4-FFF2-40B4-BE49-F238E27FC236}">
                  <a16:creationId xmlns:a16="http://schemas.microsoft.com/office/drawing/2014/main" id="{7B1BB3C3-4BAD-1C46-9802-71C32C1EFA3F}"/>
                </a:ext>
              </a:extLst>
            </p:cNvPr>
            <p:cNvPicPr>
              <a:picLocks noChangeAspect="1"/>
            </p:cNvPicPr>
            <p:nvPr/>
          </p:nvPicPr>
          <p:blipFill>
            <a:blip r:embed="rId3"/>
            <a:stretch>
              <a:fillRect/>
            </a:stretch>
          </p:blipFill>
          <p:spPr>
            <a:xfrm>
              <a:off x="99177" y="703837"/>
              <a:ext cx="2417919" cy="3296138"/>
            </a:xfrm>
            <a:prstGeom prst="rect">
              <a:avLst/>
            </a:prstGeom>
          </p:spPr>
        </p:pic>
        <p:pic>
          <p:nvPicPr>
            <p:cNvPr id="3" name="Picture 2">
              <a:extLst>
                <a:ext uri="{FF2B5EF4-FFF2-40B4-BE49-F238E27FC236}">
                  <a16:creationId xmlns:a16="http://schemas.microsoft.com/office/drawing/2014/main" id="{519ED9D1-4F1E-D34A-9FF8-1649A1CFE27D}"/>
                </a:ext>
              </a:extLst>
            </p:cNvPr>
            <p:cNvPicPr>
              <a:picLocks noChangeAspect="1"/>
            </p:cNvPicPr>
            <p:nvPr/>
          </p:nvPicPr>
          <p:blipFill>
            <a:blip r:embed="rId4"/>
            <a:stretch>
              <a:fillRect/>
            </a:stretch>
          </p:blipFill>
          <p:spPr>
            <a:xfrm>
              <a:off x="99177" y="3999975"/>
              <a:ext cx="2417919" cy="861525"/>
            </a:xfrm>
            <a:prstGeom prst="rect">
              <a:avLst/>
            </a:prstGeom>
          </p:spPr>
        </p:pic>
      </p:grpSp>
      <p:grpSp>
        <p:nvGrpSpPr>
          <p:cNvPr id="9" name="Group 8">
            <a:extLst>
              <a:ext uri="{FF2B5EF4-FFF2-40B4-BE49-F238E27FC236}">
                <a16:creationId xmlns:a16="http://schemas.microsoft.com/office/drawing/2014/main" id="{38ACF996-8A6E-F544-B0AD-92FE3096ADC8}"/>
              </a:ext>
            </a:extLst>
          </p:cNvPr>
          <p:cNvGrpSpPr/>
          <p:nvPr/>
        </p:nvGrpSpPr>
        <p:grpSpPr>
          <a:xfrm>
            <a:off x="2549328" y="707982"/>
            <a:ext cx="2401732" cy="3994205"/>
            <a:chOff x="2549328" y="707982"/>
            <a:chExt cx="2401732" cy="3994205"/>
          </a:xfrm>
        </p:grpSpPr>
        <p:pic>
          <p:nvPicPr>
            <p:cNvPr id="6" name="Picture 5">
              <a:extLst>
                <a:ext uri="{FF2B5EF4-FFF2-40B4-BE49-F238E27FC236}">
                  <a16:creationId xmlns:a16="http://schemas.microsoft.com/office/drawing/2014/main" id="{38221DCC-FF66-524F-9797-F3B6CC136BA8}"/>
                </a:ext>
              </a:extLst>
            </p:cNvPr>
            <p:cNvPicPr>
              <a:picLocks noChangeAspect="1"/>
            </p:cNvPicPr>
            <p:nvPr/>
          </p:nvPicPr>
          <p:blipFill>
            <a:blip r:embed="rId5"/>
            <a:stretch>
              <a:fillRect/>
            </a:stretch>
          </p:blipFill>
          <p:spPr>
            <a:xfrm>
              <a:off x="2549328" y="707982"/>
              <a:ext cx="2398819" cy="2315139"/>
            </a:xfrm>
            <a:prstGeom prst="rect">
              <a:avLst/>
            </a:prstGeom>
          </p:spPr>
        </p:pic>
        <p:pic>
          <p:nvPicPr>
            <p:cNvPr id="7" name="Picture 6">
              <a:extLst>
                <a:ext uri="{FF2B5EF4-FFF2-40B4-BE49-F238E27FC236}">
                  <a16:creationId xmlns:a16="http://schemas.microsoft.com/office/drawing/2014/main" id="{A13C17DE-2806-B34B-ADAB-EB69B3FF735F}"/>
                </a:ext>
              </a:extLst>
            </p:cNvPr>
            <p:cNvPicPr>
              <a:picLocks noChangeAspect="1"/>
            </p:cNvPicPr>
            <p:nvPr/>
          </p:nvPicPr>
          <p:blipFill>
            <a:blip r:embed="rId6"/>
            <a:stretch>
              <a:fillRect/>
            </a:stretch>
          </p:blipFill>
          <p:spPr>
            <a:xfrm>
              <a:off x="2549328" y="3019855"/>
              <a:ext cx="2401732" cy="1682332"/>
            </a:xfrm>
            <a:prstGeom prst="rect">
              <a:avLst/>
            </a:prstGeom>
          </p:spPr>
        </p:pic>
      </p:grpSp>
      <p:pic>
        <p:nvPicPr>
          <p:cNvPr id="21" name="Picture 20">
            <a:extLst>
              <a:ext uri="{FF2B5EF4-FFF2-40B4-BE49-F238E27FC236}">
                <a16:creationId xmlns:a16="http://schemas.microsoft.com/office/drawing/2014/main" id="{FDE12109-AE82-2940-8B2F-7B9BCA3EB9DA}"/>
              </a:ext>
            </a:extLst>
          </p:cNvPr>
          <p:cNvPicPr>
            <a:picLocks noChangeAspect="1"/>
          </p:cNvPicPr>
          <p:nvPr/>
        </p:nvPicPr>
        <p:blipFill>
          <a:blip r:embed="rId7"/>
          <a:stretch>
            <a:fillRect/>
          </a:stretch>
        </p:blipFill>
        <p:spPr>
          <a:xfrm>
            <a:off x="4997657" y="2196666"/>
            <a:ext cx="2493548" cy="1318060"/>
          </a:xfrm>
          <a:prstGeom prst="rect">
            <a:avLst/>
          </a:prstGeom>
        </p:spPr>
      </p:pic>
      <p:pic>
        <p:nvPicPr>
          <p:cNvPr id="23" name="Picture 22">
            <a:extLst>
              <a:ext uri="{FF2B5EF4-FFF2-40B4-BE49-F238E27FC236}">
                <a16:creationId xmlns:a16="http://schemas.microsoft.com/office/drawing/2014/main" id="{74F404D1-C70C-2F49-A4CA-E1D2712A35D1}"/>
              </a:ext>
            </a:extLst>
          </p:cNvPr>
          <p:cNvPicPr>
            <a:picLocks noChangeAspect="1"/>
          </p:cNvPicPr>
          <p:nvPr/>
        </p:nvPicPr>
        <p:blipFill>
          <a:blip r:embed="rId8"/>
          <a:stretch>
            <a:fillRect/>
          </a:stretch>
        </p:blipFill>
        <p:spPr>
          <a:xfrm>
            <a:off x="4997657" y="709685"/>
            <a:ext cx="2480932" cy="1447452"/>
          </a:xfrm>
          <a:prstGeom prst="rect">
            <a:avLst/>
          </a:prstGeom>
        </p:spPr>
      </p:pic>
    </p:spTree>
    <p:extLst>
      <p:ext uri="{BB962C8B-B14F-4D97-AF65-F5344CB8AC3E}">
        <p14:creationId xmlns:p14="http://schemas.microsoft.com/office/powerpoint/2010/main" val="1291789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376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155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BFFB9-EF22-BD4E-AE69-916C0B8D0FBA}"/>
              </a:ext>
            </a:extLst>
          </p:cNvPr>
          <p:cNvSpPr>
            <a:spLocks noGrp="1"/>
          </p:cNvSpPr>
          <p:nvPr>
            <p:ph type="title"/>
          </p:nvPr>
        </p:nvSpPr>
        <p:spPr/>
        <p:txBody>
          <a:bodyPr/>
          <a:lstStyle/>
          <a:p>
            <a:r>
              <a:rPr lang="zh-TW" altLang="en-US" sz="8000" dirty="0"/>
              <a:t>未實現價值</a:t>
            </a:r>
            <a:endParaRPr lang="en-US" sz="8000" dirty="0"/>
          </a:p>
        </p:txBody>
      </p:sp>
      <p:sp>
        <p:nvSpPr>
          <p:cNvPr id="3" name="Text Placeholder 2">
            <a:extLst>
              <a:ext uri="{FF2B5EF4-FFF2-40B4-BE49-F238E27FC236}">
                <a16:creationId xmlns:a16="http://schemas.microsoft.com/office/drawing/2014/main" id="{4D7500D3-F73F-0440-A100-67BC47DD886C}"/>
              </a:ext>
            </a:extLst>
          </p:cNvPr>
          <p:cNvSpPr>
            <a:spLocks noGrp="1"/>
          </p:cNvSpPr>
          <p:nvPr>
            <p:ph type="body" sz="quarter" idx="11"/>
          </p:nvPr>
        </p:nvSpPr>
        <p:spPr/>
        <p:txBody>
          <a:bodyPr/>
          <a:lstStyle/>
          <a:p>
            <a:r>
              <a:rPr lang="en-US" dirty="0"/>
              <a:t>UNREALIZED VALUE</a:t>
            </a:r>
          </a:p>
        </p:txBody>
      </p:sp>
      <p:sp>
        <p:nvSpPr>
          <p:cNvPr id="4" name="Text Placeholder 3">
            <a:extLst>
              <a:ext uri="{FF2B5EF4-FFF2-40B4-BE49-F238E27FC236}">
                <a16:creationId xmlns:a16="http://schemas.microsoft.com/office/drawing/2014/main" id="{26959955-E10C-594D-96A8-6D7CFB7DFC41}"/>
              </a:ext>
            </a:extLst>
          </p:cNvPr>
          <p:cNvSpPr>
            <a:spLocks noGrp="1"/>
          </p:cNvSpPr>
          <p:nvPr>
            <p:ph type="body" sz="quarter" idx="12"/>
          </p:nvPr>
        </p:nvSpPr>
        <p:spPr/>
        <p:txBody>
          <a:bodyPr>
            <a:normAutofit fontScale="92500"/>
          </a:bodyPr>
          <a:lstStyle/>
          <a:p>
            <a:r>
              <a:rPr lang="zh-TW" altLang="en-US" dirty="0"/>
              <a:t>當組織滿足所有潛在客戶或使用者的需求時可以實現的潛在未來價值</a:t>
            </a:r>
          </a:p>
        </p:txBody>
      </p:sp>
      <p:sp>
        <p:nvSpPr>
          <p:cNvPr id="5" name="Text Placeholder 4">
            <a:extLst>
              <a:ext uri="{FF2B5EF4-FFF2-40B4-BE49-F238E27FC236}">
                <a16:creationId xmlns:a16="http://schemas.microsoft.com/office/drawing/2014/main" id="{85D802ED-B8E5-FF4B-84E8-0B9B581F15EF}"/>
              </a:ext>
            </a:extLst>
          </p:cNvPr>
          <p:cNvSpPr>
            <a:spLocks noGrp="1"/>
          </p:cNvSpPr>
          <p:nvPr>
            <p:ph type="body" sz="quarter" idx="13"/>
          </p:nvPr>
        </p:nvSpPr>
        <p:spPr/>
        <p:txBody>
          <a:bodyPr>
            <a:normAutofit fontScale="70000" lnSpcReduction="20000"/>
          </a:bodyPr>
          <a:lstStyle/>
          <a:p>
            <a:r>
              <a:rPr lang="en-US" dirty="0"/>
              <a:t>Suggests the potential future value that could be realized </a:t>
            </a:r>
          </a:p>
          <a:p>
            <a:r>
              <a:rPr lang="en-US" dirty="0"/>
              <a:t>if the organization could perfectly meet the needs of all potential customers</a:t>
            </a:r>
          </a:p>
        </p:txBody>
      </p:sp>
    </p:spTree>
    <p:extLst>
      <p:ext uri="{BB962C8B-B14F-4D97-AF65-F5344CB8AC3E}">
        <p14:creationId xmlns:p14="http://schemas.microsoft.com/office/powerpoint/2010/main" val="26075095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1209</TotalTime>
  <Words>2604</Words>
  <Application>Microsoft Macintosh PowerPoint</Application>
  <PresentationFormat>Custom</PresentationFormat>
  <Paragraphs>225</Paragraphs>
  <Slides>78</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Noto Sans Mono CJK TC Bold</vt:lpstr>
      <vt:lpstr>Ubuntu Light</vt:lpstr>
      <vt:lpstr>Noto Sans Mono CJK TC Regular</vt:lpstr>
      <vt:lpstr>Marvel</vt:lpstr>
      <vt:lpstr>Ubuntu</vt:lpstr>
      <vt:lpstr>Calibri</vt:lpstr>
      <vt:lpstr>WLM Carton</vt:lpstr>
      <vt:lpstr>Arial</vt:lpstr>
      <vt:lpstr>Calibri Light</vt:lpstr>
      <vt:lpstr>Office Theme</vt:lpstr>
      <vt:lpstr>PowerPoint Presentation</vt:lpstr>
      <vt:lpstr>PowerPoint Presentation</vt:lpstr>
      <vt:lpstr>目前價值</vt:lpstr>
      <vt:lpstr>PowerPoint Presentation</vt:lpstr>
      <vt:lpstr>回應市場時間</vt:lpstr>
      <vt:lpstr>PowerPoint Presentation</vt:lpstr>
      <vt:lpstr>創新能力</vt:lpstr>
      <vt:lpstr>PowerPoint Presentation</vt:lpstr>
      <vt:lpstr>未實現價值</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Chee-Hong Hsia</dc:creator>
  <cp:lastModifiedBy>Tony Lee</cp:lastModifiedBy>
  <cp:revision>534</cp:revision>
  <cp:lastPrinted>2020-12-15T18:03:59Z</cp:lastPrinted>
  <dcterms:created xsi:type="dcterms:W3CDTF">2020-03-02T18:23:14Z</dcterms:created>
  <dcterms:modified xsi:type="dcterms:W3CDTF">2021-01-20T08:24:41Z</dcterms:modified>
</cp:coreProperties>
</file>